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275" r:id="rId3"/>
    <p:sldId id="276" r:id="rId4"/>
    <p:sldId id="334" r:id="rId5"/>
    <p:sldId id="323" r:id="rId6"/>
    <p:sldId id="347" r:id="rId7"/>
    <p:sldId id="337" r:id="rId8"/>
    <p:sldId id="342" r:id="rId9"/>
    <p:sldId id="335" r:id="rId10"/>
    <p:sldId id="336" r:id="rId11"/>
    <p:sldId id="341" r:id="rId12"/>
    <p:sldId id="338" r:id="rId13"/>
    <p:sldId id="339" r:id="rId14"/>
    <p:sldId id="340" r:id="rId15"/>
    <p:sldId id="324" r:id="rId16"/>
    <p:sldId id="326" r:id="rId17"/>
    <p:sldId id="325" r:id="rId18"/>
    <p:sldId id="346" r:id="rId19"/>
    <p:sldId id="327" r:id="rId20"/>
    <p:sldId id="333" r:id="rId21"/>
    <p:sldId id="328" r:id="rId22"/>
    <p:sldId id="329" r:id="rId23"/>
    <p:sldId id="330" r:id="rId24"/>
    <p:sldId id="331" r:id="rId25"/>
    <p:sldId id="332" r:id="rId26"/>
    <p:sldId id="343" r:id="rId27"/>
    <p:sldId id="344" r:id="rId28"/>
    <p:sldId id="345" r:id="rId29"/>
    <p:sldId id="348" r:id="rId30"/>
    <p:sldId id="288" r:id="rId31"/>
    <p:sldId id="289" r:id="rId32"/>
    <p:sldId id="293" r:id="rId33"/>
    <p:sldId id="294" r:id="rId34"/>
    <p:sldId id="290" r:id="rId35"/>
    <p:sldId id="292" r:id="rId36"/>
    <p:sldId id="291" r:id="rId37"/>
    <p:sldId id="277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8" r:id="rId46"/>
    <p:sldId id="309" r:id="rId47"/>
    <p:sldId id="310" r:id="rId48"/>
    <p:sldId id="311" r:id="rId49"/>
    <p:sldId id="312" r:id="rId50"/>
    <p:sldId id="313" r:id="rId51"/>
    <p:sldId id="315" r:id="rId52"/>
    <p:sldId id="269" r:id="rId53"/>
    <p:sldId id="270" r:id="rId54"/>
    <p:sldId id="271" r:id="rId55"/>
    <p:sldId id="272" r:id="rId56"/>
    <p:sldId id="273" r:id="rId57"/>
    <p:sldId id="274" r:id="rId58"/>
    <p:sldId id="32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21E"/>
    <a:srgbClr val="B79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D94AA-1511-4FA2-B65E-1DE5D86D5D5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4F558CF-A001-4585-945E-C0AD9136144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Shame</a:t>
          </a:r>
          <a:endParaRPr lang="en-US" b="1" dirty="0">
            <a:solidFill>
              <a:schemeClr val="tx1"/>
            </a:solidFill>
          </a:endParaRPr>
        </a:p>
      </dgm:t>
    </dgm:pt>
    <dgm:pt modelId="{A0874614-D115-48DE-A5FE-0881AABC8E16}" type="parTrans" cxnId="{6607007D-7D09-4CDD-B51F-BA84DEF5E1AD}">
      <dgm:prSet/>
      <dgm:spPr/>
      <dgm:t>
        <a:bodyPr/>
        <a:lstStyle/>
        <a:p>
          <a:endParaRPr lang="en-US"/>
        </a:p>
      </dgm:t>
    </dgm:pt>
    <dgm:pt modelId="{E65B51EC-5E77-4E75-9FDB-F84A3297291B}" type="sibTrans" cxnId="{6607007D-7D09-4CDD-B51F-BA84DEF5E1AD}">
      <dgm:prSet/>
      <dgm:spPr/>
      <dgm:t>
        <a:bodyPr/>
        <a:lstStyle/>
        <a:p>
          <a:endParaRPr lang="en-US"/>
        </a:p>
      </dgm:t>
    </dgm:pt>
    <dgm:pt modelId="{79384648-DF84-44B5-993D-171C678DA3B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Stigma</a:t>
          </a:r>
          <a:endParaRPr lang="en-US" dirty="0"/>
        </a:p>
      </dgm:t>
    </dgm:pt>
    <dgm:pt modelId="{F1C21119-4809-4E01-A258-33D0943DC2B6}" type="parTrans" cxnId="{C9A16C3E-A1FF-41D3-8FCB-EC73168F1BFE}">
      <dgm:prSet/>
      <dgm:spPr/>
      <dgm:t>
        <a:bodyPr/>
        <a:lstStyle/>
        <a:p>
          <a:endParaRPr lang="en-US"/>
        </a:p>
      </dgm:t>
    </dgm:pt>
    <dgm:pt modelId="{9F6CBED2-087E-470D-BB0A-6986516AA6A9}" type="sibTrans" cxnId="{C9A16C3E-A1FF-41D3-8FCB-EC73168F1BFE}">
      <dgm:prSet/>
      <dgm:spPr/>
      <dgm:t>
        <a:bodyPr/>
        <a:lstStyle/>
        <a:p>
          <a:endParaRPr lang="en-US"/>
        </a:p>
      </dgm:t>
    </dgm:pt>
    <dgm:pt modelId="{AF8DD35F-D330-482D-960E-37C398F8C3ED}" type="pres">
      <dgm:prSet presAssocID="{750D94AA-1511-4FA2-B65E-1DE5D86D5D5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90950F-4752-4934-B582-401FFD9E8BF5}" type="pres">
      <dgm:prSet presAssocID="{F4F558CF-A001-4585-945E-C0AD91361448}" presName="gear1" presStyleLbl="node1" presStyleIdx="0" presStyleCnt="2" custLinFactNeighborX="-454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50CBB-4D7C-423D-9627-ED41C06BD94C}" type="pres">
      <dgm:prSet presAssocID="{F4F558CF-A001-4585-945E-C0AD91361448}" presName="gear1srcNode" presStyleLbl="node1" presStyleIdx="0" presStyleCnt="2"/>
      <dgm:spPr/>
      <dgm:t>
        <a:bodyPr/>
        <a:lstStyle/>
        <a:p>
          <a:endParaRPr lang="en-US"/>
        </a:p>
      </dgm:t>
    </dgm:pt>
    <dgm:pt modelId="{61A343F6-F130-4616-A7B2-430BCBD897FF}" type="pres">
      <dgm:prSet presAssocID="{F4F558CF-A001-4585-945E-C0AD91361448}" presName="gear1dstNode" presStyleLbl="node1" presStyleIdx="0" presStyleCnt="2"/>
      <dgm:spPr/>
      <dgm:t>
        <a:bodyPr/>
        <a:lstStyle/>
        <a:p>
          <a:endParaRPr lang="en-US"/>
        </a:p>
      </dgm:t>
    </dgm:pt>
    <dgm:pt modelId="{BAB81A45-6FC4-4043-978A-AA809325E9CB}" type="pres">
      <dgm:prSet presAssocID="{79384648-DF84-44B5-993D-171C678DA3B4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342C-BA2E-4BA6-96FA-E23F371C2D6E}" type="pres">
      <dgm:prSet presAssocID="{79384648-DF84-44B5-993D-171C678DA3B4}" presName="gear2srcNode" presStyleLbl="node1" presStyleIdx="1" presStyleCnt="2"/>
      <dgm:spPr/>
      <dgm:t>
        <a:bodyPr/>
        <a:lstStyle/>
        <a:p>
          <a:endParaRPr lang="en-US"/>
        </a:p>
      </dgm:t>
    </dgm:pt>
    <dgm:pt modelId="{EEF740EA-1BCA-41AA-8BBD-8FE35BA6EB79}" type="pres">
      <dgm:prSet presAssocID="{79384648-DF84-44B5-993D-171C678DA3B4}" presName="gear2dstNode" presStyleLbl="node1" presStyleIdx="1" presStyleCnt="2"/>
      <dgm:spPr/>
      <dgm:t>
        <a:bodyPr/>
        <a:lstStyle/>
        <a:p>
          <a:endParaRPr lang="en-US"/>
        </a:p>
      </dgm:t>
    </dgm:pt>
    <dgm:pt modelId="{BA94804C-7B9E-4712-8785-15EE43F15DC0}" type="pres">
      <dgm:prSet presAssocID="{E65B51EC-5E77-4E75-9FDB-F84A3297291B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12790027-1978-404E-8EEF-1CD0CCB1BF34}" type="pres">
      <dgm:prSet presAssocID="{9F6CBED2-087E-470D-BB0A-6986516AA6A9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1C7C70EF-65C9-4EA6-BEF3-C7160A105F34}" type="presOf" srcId="{79384648-DF84-44B5-993D-171C678DA3B4}" destId="{EEF740EA-1BCA-41AA-8BBD-8FE35BA6EB79}" srcOrd="2" destOrd="0" presId="urn:microsoft.com/office/officeart/2005/8/layout/gear1"/>
    <dgm:cxn modelId="{27CEF6EB-B8EB-44B9-B47A-55F41EC098C0}" type="presOf" srcId="{F4F558CF-A001-4585-945E-C0AD91361448}" destId="{5C90950F-4752-4934-B582-401FFD9E8BF5}" srcOrd="0" destOrd="0" presId="urn:microsoft.com/office/officeart/2005/8/layout/gear1"/>
    <dgm:cxn modelId="{707B5293-B704-46B4-AF23-0C948EBF4D12}" type="presOf" srcId="{79384648-DF84-44B5-993D-171C678DA3B4}" destId="{654A342C-BA2E-4BA6-96FA-E23F371C2D6E}" srcOrd="1" destOrd="0" presId="urn:microsoft.com/office/officeart/2005/8/layout/gear1"/>
    <dgm:cxn modelId="{57DAB8B1-7678-4CDC-A62A-B05B60AB7543}" type="presOf" srcId="{F4F558CF-A001-4585-945E-C0AD91361448}" destId="{61A343F6-F130-4616-A7B2-430BCBD897FF}" srcOrd="2" destOrd="0" presId="urn:microsoft.com/office/officeart/2005/8/layout/gear1"/>
    <dgm:cxn modelId="{8753ACF7-FDEE-43D8-8762-CDDE1A02E02C}" type="presOf" srcId="{750D94AA-1511-4FA2-B65E-1DE5D86D5D55}" destId="{AF8DD35F-D330-482D-960E-37C398F8C3ED}" srcOrd="0" destOrd="0" presId="urn:microsoft.com/office/officeart/2005/8/layout/gear1"/>
    <dgm:cxn modelId="{DBB44336-521C-44EB-95DE-932ACC7A616F}" type="presOf" srcId="{F4F558CF-A001-4585-945E-C0AD91361448}" destId="{3C750CBB-4D7C-423D-9627-ED41C06BD94C}" srcOrd="1" destOrd="0" presId="urn:microsoft.com/office/officeart/2005/8/layout/gear1"/>
    <dgm:cxn modelId="{6607007D-7D09-4CDD-B51F-BA84DEF5E1AD}" srcId="{750D94AA-1511-4FA2-B65E-1DE5D86D5D55}" destId="{F4F558CF-A001-4585-945E-C0AD91361448}" srcOrd="0" destOrd="0" parTransId="{A0874614-D115-48DE-A5FE-0881AABC8E16}" sibTransId="{E65B51EC-5E77-4E75-9FDB-F84A3297291B}"/>
    <dgm:cxn modelId="{C9A16C3E-A1FF-41D3-8FCB-EC73168F1BFE}" srcId="{750D94AA-1511-4FA2-B65E-1DE5D86D5D55}" destId="{79384648-DF84-44B5-993D-171C678DA3B4}" srcOrd="1" destOrd="0" parTransId="{F1C21119-4809-4E01-A258-33D0943DC2B6}" sibTransId="{9F6CBED2-087E-470D-BB0A-6986516AA6A9}"/>
    <dgm:cxn modelId="{83F6D1F8-DD0D-48B6-9C45-D109996727F2}" type="presOf" srcId="{9F6CBED2-087E-470D-BB0A-6986516AA6A9}" destId="{12790027-1978-404E-8EEF-1CD0CCB1BF34}" srcOrd="0" destOrd="0" presId="urn:microsoft.com/office/officeart/2005/8/layout/gear1"/>
    <dgm:cxn modelId="{6E29C11E-3072-4B23-9C94-3DABD61D68B1}" type="presOf" srcId="{E65B51EC-5E77-4E75-9FDB-F84A3297291B}" destId="{BA94804C-7B9E-4712-8785-15EE43F15DC0}" srcOrd="0" destOrd="0" presId="urn:microsoft.com/office/officeart/2005/8/layout/gear1"/>
    <dgm:cxn modelId="{7ADB2132-F968-43BD-9B3F-8827FAF75219}" type="presOf" srcId="{79384648-DF84-44B5-993D-171C678DA3B4}" destId="{BAB81A45-6FC4-4043-978A-AA809325E9CB}" srcOrd="0" destOrd="0" presId="urn:microsoft.com/office/officeart/2005/8/layout/gear1"/>
    <dgm:cxn modelId="{7032B7E0-2228-4203-B02C-3138452AE091}" type="presParOf" srcId="{AF8DD35F-D330-482D-960E-37C398F8C3ED}" destId="{5C90950F-4752-4934-B582-401FFD9E8BF5}" srcOrd="0" destOrd="0" presId="urn:microsoft.com/office/officeart/2005/8/layout/gear1"/>
    <dgm:cxn modelId="{63011FA9-B03D-4851-A011-9CE695E890DB}" type="presParOf" srcId="{AF8DD35F-D330-482D-960E-37C398F8C3ED}" destId="{3C750CBB-4D7C-423D-9627-ED41C06BD94C}" srcOrd="1" destOrd="0" presId="urn:microsoft.com/office/officeart/2005/8/layout/gear1"/>
    <dgm:cxn modelId="{24510CDB-232A-4294-85E3-831296B571BB}" type="presParOf" srcId="{AF8DD35F-D330-482D-960E-37C398F8C3ED}" destId="{61A343F6-F130-4616-A7B2-430BCBD897FF}" srcOrd="2" destOrd="0" presId="urn:microsoft.com/office/officeart/2005/8/layout/gear1"/>
    <dgm:cxn modelId="{6985BE31-BEBA-42CA-B004-A639B6A4E9E6}" type="presParOf" srcId="{AF8DD35F-D330-482D-960E-37C398F8C3ED}" destId="{BAB81A45-6FC4-4043-978A-AA809325E9CB}" srcOrd="3" destOrd="0" presId="urn:microsoft.com/office/officeart/2005/8/layout/gear1"/>
    <dgm:cxn modelId="{CD71A870-F197-4EB6-BB05-EAF4301190F4}" type="presParOf" srcId="{AF8DD35F-D330-482D-960E-37C398F8C3ED}" destId="{654A342C-BA2E-4BA6-96FA-E23F371C2D6E}" srcOrd="4" destOrd="0" presId="urn:microsoft.com/office/officeart/2005/8/layout/gear1"/>
    <dgm:cxn modelId="{F6ADC1D1-D8D9-4F14-9F8B-80377843B92F}" type="presParOf" srcId="{AF8DD35F-D330-482D-960E-37C398F8C3ED}" destId="{EEF740EA-1BCA-41AA-8BBD-8FE35BA6EB79}" srcOrd="5" destOrd="0" presId="urn:microsoft.com/office/officeart/2005/8/layout/gear1"/>
    <dgm:cxn modelId="{673E14B6-ACAB-4725-935D-3249AA98FC80}" type="presParOf" srcId="{AF8DD35F-D330-482D-960E-37C398F8C3ED}" destId="{BA94804C-7B9E-4712-8785-15EE43F15DC0}" srcOrd="6" destOrd="0" presId="urn:microsoft.com/office/officeart/2005/8/layout/gear1"/>
    <dgm:cxn modelId="{85DC0135-801F-4389-9F73-66BBD980D9E9}" type="presParOf" srcId="{AF8DD35F-D330-482D-960E-37C398F8C3ED}" destId="{12790027-1978-404E-8EEF-1CD0CCB1BF34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0950F-4752-4934-B582-401FFD9E8BF5}">
      <dsp:nvSpPr>
        <dsp:cNvPr id="0" name=""/>
        <dsp:cNvSpPr/>
      </dsp:nvSpPr>
      <dsp:spPr>
        <a:xfrm>
          <a:off x="2743210" y="1422399"/>
          <a:ext cx="2235200" cy="2235200"/>
        </a:xfrm>
        <a:prstGeom prst="gear9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Shame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192585" y="1945984"/>
        <a:ext cx="1336450" cy="1148939"/>
      </dsp:txXfrm>
    </dsp:sp>
    <dsp:sp modelId="{BAB81A45-6FC4-4043-978A-AA809325E9CB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Stigma</a:t>
          </a:r>
          <a:endParaRPr lang="en-US" sz="1900" kern="1200" dirty="0"/>
        </a:p>
      </dsp:txBody>
      <dsp:txXfrm>
        <a:off x="1953570" y="1305802"/>
        <a:ext cx="807100" cy="802154"/>
      </dsp:txXfrm>
    </dsp:sp>
    <dsp:sp modelId="{BA94804C-7B9E-4712-8785-15EE43F15DC0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90027-1978-404E-8EEF-1CD0CCB1BF34}">
      <dsp:nvSpPr>
        <dsp:cNvPr id="0" name=""/>
        <dsp:cNvSpPr/>
      </dsp:nvSpPr>
      <dsp:spPr>
        <a:xfrm>
          <a:off x="125642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95AA3-493A-4C40-B2CE-9A323D18BF30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420FE-2CD8-4E87-9882-4110CC80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26693-D440-4F7B-9273-B386CA6AA01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14FF3E-DEB0-4473-B4BD-8A315ECE923E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101449-2E65-4B21-88F5-6950FD850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id-fawcet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Deeper Look at Overcoming Stigma and Shame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Fawcett PhD, LCSW</a:t>
            </a:r>
          </a:p>
          <a:p>
            <a:r>
              <a:rPr lang="en-US" dirty="0" smtClean="0"/>
              <a:t>Sunserve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Shame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“How could I be so stupid?”</a:t>
            </a:r>
          </a:p>
          <a:p>
            <a:r>
              <a:rPr lang="en-US" dirty="0" smtClean="0"/>
              <a:t>Self-deprecating statements</a:t>
            </a:r>
          </a:p>
          <a:p>
            <a:r>
              <a:rPr lang="en-US" dirty="0" smtClean="0"/>
              <a:t>Inappropriate and extensive apologizing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1338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Shame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Dysfunctional families/Lack of appropriate boundaries</a:t>
            </a:r>
          </a:p>
          <a:p>
            <a:pPr lvl="2"/>
            <a:r>
              <a:rPr lang="en-US" sz="2400" dirty="0" smtClean="0"/>
              <a:t>Family secrets – all members take on shame</a:t>
            </a:r>
          </a:p>
          <a:p>
            <a:pPr lvl="2"/>
            <a:r>
              <a:rPr lang="en-US" sz="2400" dirty="0" smtClean="0"/>
              <a:t>Abuse – we take on the shame of the perpetrator</a:t>
            </a:r>
          </a:p>
          <a:p>
            <a:pPr lvl="2"/>
            <a:r>
              <a:rPr lang="en-US" sz="2400" dirty="0" smtClean="0"/>
              <a:t>Control – by parents and church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7" y="4267200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Disguises of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Shyness</a:t>
            </a:r>
          </a:p>
          <a:p>
            <a:r>
              <a:rPr lang="en-US" dirty="0" smtClean="0"/>
              <a:t>Embarrassment</a:t>
            </a:r>
          </a:p>
          <a:p>
            <a:r>
              <a:rPr lang="en-US" dirty="0" smtClean="0"/>
              <a:t>Grandiosity</a:t>
            </a:r>
          </a:p>
          <a:p>
            <a:r>
              <a:rPr lang="en-US" dirty="0" smtClean="0"/>
              <a:t>Excessive modesty</a:t>
            </a:r>
          </a:p>
          <a:p>
            <a:r>
              <a:rPr lang="en-US" dirty="0" smtClean="0"/>
              <a:t>Performance anxiety</a:t>
            </a:r>
          </a:p>
          <a:p>
            <a:r>
              <a:rPr lang="en-US" dirty="0" smtClean="0"/>
              <a:t>Self-consciousness</a:t>
            </a:r>
          </a:p>
          <a:p>
            <a:r>
              <a:rPr lang="en-US" dirty="0" smtClean="0"/>
              <a:t>Perfectionism</a:t>
            </a:r>
          </a:p>
          <a:p>
            <a:r>
              <a:rPr lang="en-US" dirty="0" smtClean="0"/>
              <a:t>Isolation or loneliness</a:t>
            </a:r>
          </a:p>
          <a:p>
            <a:r>
              <a:rPr lang="en-US" dirty="0" smtClean="0"/>
              <a:t>Envy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50571"/>
            <a:ext cx="44864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Anger/Rage</a:t>
            </a:r>
          </a:p>
          <a:p>
            <a:r>
              <a:rPr lang="en-US" dirty="0" err="1" smtClean="0"/>
              <a:t>Judgmentalness</a:t>
            </a:r>
            <a:endParaRPr lang="en-US" dirty="0" smtClean="0"/>
          </a:p>
          <a:p>
            <a:pPr lvl="1"/>
            <a:r>
              <a:rPr lang="en-US" dirty="0" smtClean="0"/>
              <a:t>Fault-finding or condescending</a:t>
            </a:r>
          </a:p>
          <a:p>
            <a:r>
              <a:rPr lang="en-US" dirty="0" smtClean="0"/>
              <a:t>Blame others when feeling inadequate</a:t>
            </a:r>
          </a:p>
          <a:p>
            <a:r>
              <a:rPr lang="en-US" dirty="0" smtClean="0"/>
              <a:t>Internal withdrawal</a:t>
            </a:r>
          </a:p>
          <a:p>
            <a:pPr lvl="1"/>
            <a:r>
              <a:rPr lang="en-US" dirty="0" smtClean="0"/>
              <a:t>Creation of false self to reduce exposure</a:t>
            </a:r>
          </a:p>
          <a:p>
            <a:pPr lvl="1"/>
            <a:r>
              <a:rPr lang="en-US" dirty="0" smtClean="0"/>
              <a:t>Maintain façade – mask</a:t>
            </a:r>
          </a:p>
          <a:p>
            <a:pPr lvl="1"/>
            <a:r>
              <a:rPr lang="en-US" dirty="0" smtClean="0"/>
              <a:t>Imposter syndrome – will be discovered as “fraud”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4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Depression underlies shame</a:t>
            </a:r>
          </a:p>
          <a:p>
            <a:pPr lvl="1"/>
            <a:r>
              <a:rPr lang="en-US" dirty="0" smtClean="0"/>
              <a:t>Go to shame to avoid feelings of:</a:t>
            </a:r>
          </a:p>
          <a:p>
            <a:pPr lvl="2"/>
            <a:r>
              <a:rPr lang="en-US" dirty="0" smtClean="0"/>
              <a:t>Helplessness</a:t>
            </a:r>
          </a:p>
          <a:p>
            <a:pPr lvl="2"/>
            <a:r>
              <a:rPr lang="en-US" dirty="0" smtClean="0"/>
              <a:t>Failure</a:t>
            </a:r>
          </a:p>
          <a:p>
            <a:pPr lvl="2"/>
            <a:r>
              <a:rPr lang="en-US" dirty="0" smtClean="0"/>
              <a:t>Inferiority</a:t>
            </a:r>
          </a:p>
          <a:p>
            <a:r>
              <a:rPr lang="en-US" dirty="0" smtClean="0"/>
              <a:t>Denial of shame or “shameful” situations</a:t>
            </a:r>
          </a:p>
          <a:p>
            <a:pPr lvl="1"/>
            <a:r>
              <a:rPr lang="en-US" dirty="0" smtClean="0"/>
              <a:t>Abuse</a:t>
            </a:r>
          </a:p>
          <a:p>
            <a:pPr lvl="1"/>
            <a:r>
              <a:rPr lang="en-US" dirty="0" smtClean="0"/>
              <a:t>Addictions</a:t>
            </a:r>
          </a:p>
          <a:p>
            <a:pPr lvl="1"/>
            <a:r>
              <a:rPr lang="en-US" dirty="0" smtClean="0"/>
              <a:t>Unfaithfulness</a:t>
            </a:r>
          </a:p>
          <a:p>
            <a:pPr lvl="1"/>
            <a:r>
              <a:rPr lang="en-US" dirty="0" smtClean="0"/>
              <a:t>Any disturbing feelings/problems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hides/dissociates from differences</a:t>
            </a:r>
          </a:p>
          <a:p>
            <a:endParaRPr lang="en-US" dirty="0" smtClean="0"/>
          </a:p>
          <a:p>
            <a:r>
              <a:rPr lang="en-US" dirty="0" smtClean="0"/>
              <a:t>Difficulty accepting aspects of self that are different from the majority</a:t>
            </a:r>
          </a:p>
          <a:p>
            <a:pPr lvl="1"/>
            <a:r>
              <a:rPr lang="en-US" dirty="0" smtClean="0"/>
              <a:t>Contributes to denial and dissociation from true feelings and needs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Substance use allows expression of suppressed desires and needs</a:t>
            </a:r>
          </a:p>
          <a:p>
            <a:pPr lvl="1"/>
            <a:r>
              <a:rPr lang="en-US" dirty="0" smtClean="0"/>
              <a:t>Facilitates denial and dissociation</a:t>
            </a:r>
          </a:p>
          <a:p>
            <a:endParaRPr lang="en-US" dirty="0"/>
          </a:p>
        </p:txBody>
      </p:sp>
      <p:pic>
        <p:nvPicPr>
          <p:cNvPr id="4" name="Picture 3" descr="masks-4-540x4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48400" y="4800600"/>
            <a:ext cx="257175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Cultural Homophobia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Cultural norms and institutional policies</a:t>
            </a:r>
          </a:p>
          <a:p>
            <a:pPr lvl="1"/>
            <a:r>
              <a:rPr lang="en-US" dirty="0" smtClean="0"/>
              <a:t>Discriminate against LGBT (e.g. marriage, adoption, tax laws, military service, “glass ceiling” in professional settings)</a:t>
            </a:r>
          </a:p>
          <a:p>
            <a:r>
              <a:rPr lang="en-US" dirty="0" smtClean="0"/>
              <a:t>Gender socialization stress</a:t>
            </a:r>
          </a:p>
          <a:p>
            <a:pPr lvl="1"/>
            <a:r>
              <a:rPr lang="en-US" dirty="0" smtClean="0"/>
              <a:t>Men: shaming and punishment of other gay males for failing to achieve masculine ideals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Women: more fluid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    in gender expression/orientation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Internalized Homophobia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Devalue other LGBT persons</a:t>
            </a:r>
          </a:p>
          <a:p>
            <a:r>
              <a:rPr lang="en-US" dirty="0" smtClean="0"/>
              <a:t>Hide self /monitor behaviors</a:t>
            </a:r>
          </a:p>
          <a:p>
            <a:r>
              <a:rPr lang="en-US" dirty="0" smtClean="0"/>
              <a:t>Assume marginalized group identity</a:t>
            </a:r>
          </a:p>
          <a:p>
            <a:r>
              <a:rPr lang="en-US" dirty="0" smtClean="0"/>
              <a:t>Disassociate (e.g. during sex play)</a:t>
            </a:r>
          </a:p>
          <a:p>
            <a:pPr lvl="1"/>
            <a:r>
              <a:rPr lang="en-US" dirty="0" smtClean="0"/>
              <a:t>Lust/love</a:t>
            </a:r>
          </a:p>
          <a:p>
            <a:r>
              <a:rPr lang="en-US" dirty="0" smtClean="0"/>
              <a:t>Overachieve</a:t>
            </a:r>
          </a:p>
        </p:txBody>
      </p:sp>
    </p:spTree>
    <p:extLst>
      <p:ext uri="{BB962C8B-B14F-4D97-AF65-F5344CB8AC3E}">
        <p14:creationId xmlns:p14="http://schemas.microsoft.com/office/powerpoint/2010/main" val="23601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INTERNALIZED HOMOPHOBIA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Discomfort with one’s homosexuality</a:t>
            </a:r>
          </a:p>
          <a:p>
            <a:pPr lvl="1"/>
            <a:r>
              <a:rPr lang="en-US" dirty="0"/>
              <a:t>Excessive fear and anxiety re discovery</a:t>
            </a:r>
          </a:p>
          <a:p>
            <a:pPr lvl="1"/>
            <a:r>
              <a:rPr lang="en-US" dirty="0"/>
              <a:t>Negative emotional reactions about people who are open</a:t>
            </a:r>
          </a:p>
          <a:p>
            <a:r>
              <a:rPr lang="en-US" dirty="0"/>
              <a:t>Prejudice and opposition to aspects of LGBT relationships (parenting, public displays)</a:t>
            </a:r>
          </a:p>
          <a:p>
            <a:r>
              <a:rPr lang="en-US" dirty="0"/>
              <a:t>Rigid conformity to traditional gender </a:t>
            </a:r>
            <a:r>
              <a:rPr lang="en-US" dirty="0" smtClean="0"/>
              <a:t>roles</a:t>
            </a:r>
          </a:p>
          <a:p>
            <a:endParaRPr lang="en-US" dirty="0"/>
          </a:p>
          <a:p>
            <a:pPr algn="ctr"/>
            <a:r>
              <a:rPr lang="en-US" i="1" dirty="0" smtClean="0"/>
              <a:t>“Gay men have become the guys </a:t>
            </a:r>
          </a:p>
          <a:p>
            <a:pPr marL="0" indent="0" algn="ctr">
              <a:buNone/>
            </a:pPr>
            <a:r>
              <a:rPr lang="en-US" i="1" dirty="0" smtClean="0"/>
              <a:t>who bullied us as kids!”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7912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Will this experience differ by generation?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57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“Masculinity Ideals”</a:t>
            </a:r>
            <a:endParaRPr lang="en-US" dirty="0"/>
          </a:p>
        </p:txBody>
      </p:sp>
      <p:pic>
        <p:nvPicPr>
          <p:cNvPr id="4" name="Content Placeholder 3" descr="gi joe 1960s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14400" y="2864094"/>
            <a:ext cx="2743200" cy="3384306"/>
          </a:xfrm>
        </p:spPr>
      </p:pic>
      <p:pic>
        <p:nvPicPr>
          <p:cNvPr id="5" name="Picture 4" descr="gi joe 30t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5400" y="2819400"/>
            <a:ext cx="2743201" cy="3387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1994: 26” biceps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82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1964: 12.5” biceps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dirty="0" smtClean="0"/>
              <a:t>Voices</a:t>
            </a:r>
          </a:p>
        </p:txBody>
      </p:sp>
      <p:sp>
        <p:nvSpPr>
          <p:cNvPr id="9218" name="Rectangle 2"/>
          <p:cNvSpPr>
            <a:spLocks noGrp="1"/>
          </p:cNvSpPr>
          <p:nvPr>
            <p:ph sz="quarter" idx="1"/>
          </p:nvPr>
        </p:nvSpPr>
        <p:spPr>
          <a:xfrm>
            <a:off x="457200" y="1598613"/>
            <a:ext cx="8229600" cy="452755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en-US" sz="3200" dirty="0">
                <a:latin typeface="Helvetica" charset="0"/>
                <a:sym typeface="Helvetica" charset="0"/>
              </a:rPr>
              <a:t>“I feel like damaged goods</a:t>
            </a:r>
            <a:r>
              <a:rPr lang="en-US" sz="3200" dirty="0" smtClean="0">
                <a:latin typeface="Helvetica" charset="0"/>
                <a:sym typeface="Helvetica" charset="0"/>
              </a:rPr>
              <a:t>.”</a:t>
            </a:r>
          </a:p>
          <a:p>
            <a:pPr marL="342900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MT" charset="0"/>
              <a:buChar char="•"/>
              <a:defRPr/>
            </a:pPr>
            <a:endParaRPr lang="en-US" sz="3200" dirty="0">
              <a:latin typeface="Helvetica" charset="0"/>
              <a:sym typeface="Helvetica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en-US" sz="3200" dirty="0" smtClean="0">
                <a:latin typeface="Helvetica" charset="0"/>
                <a:sym typeface="Helvetica" charset="0"/>
              </a:rPr>
              <a:t>“I told a </a:t>
            </a:r>
            <a:r>
              <a:rPr lang="en-US" sz="3200" dirty="0">
                <a:latin typeface="Helvetica" charset="0"/>
                <a:sym typeface="Helvetica" charset="0"/>
              </a:rPr>
              <a:t>trick </a:t>
            </a:r>
            <a:r>
              <a:rPr lang="en-US" sz="3200" dirty="0" smtClean="0">
                <a:latin typeface="Helvetica" charset="0"/>
                <a:sym typeface="Helvetica" charset="0"/>
              </a:rPr>
              <a:t>who </a:t>
            </a:r>
            <a:r>
              <a:rPr lang="en-US" sz="3200" dirty="0">
                <a:latin typeface="Helvetica" charset="0"/>
                <a:sym typeface="Helvetica" charset="0"/>
              </a:rPr>
              <a:t>was about to take me home about my </a:t>
            </a:r>
            <a:r>
              <a:rPr lang="en-US" sz="3200" dirty="0" err="1" smtClean="0">
                <a:latin typeface="Helvetica" charset="0"/>
                <a:sym typeface="Helvetica" charset="0"/>
              </a:rPr>
              <a:t>poz</a:t>
            </a:r>
            <a:r>
              <a:rPr lang="en-US" sz="3200" dirty="0" smtClean="0">
                <a:latin typeface="Helvetica" charset="0"/>
                <a:sym typeface="Helvetica" charset="0"/>
              </a:rPr>
              <a:t>+ status and being very </a:t>
            </a:r>
            <a:r>
              <a:rPr lang="en-US" sz="3200" dirty="0">
                <a:latin typeface="Helvetica" charset="0"/>
                <a:sym typeface="Helvetica" charset="0"/>
              </a:rPr>
              <a:t>healthy. He walked away and refused to speak to me the rest of the evening</a:t>
            </a:r>
            <a:r>
              <a:rPr lang="en-US" sz="3200" dirty="0" smtClean="0">
                <a:latin typeface="Helvetica" charset="0"/>
                <a:sym typeface="Helvetica" charset="0"/>
              </a:rPr>
              <a:t>!”</a:t>
            </a:r>
          </a:p>
          <a:p>
            <a:pPr marL="342900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MT" charset="0"/>
              <a:buChar char="•"/>
              <a:defRPr/>
            </a:pPr>
            <a:endParaRPr lang="en-US" sz="3200" dirty="0">
              <a:latin typeface="Helvetica" charset="0"/>
              <a:sym typeface="Helvetica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en-US" sz="3200" dirty="0" smtClean="0">
                <a:latin typeface="Helvetica" charset="0"/>
                <a:sym typeface="Helvetica" charset="0"/>
              </a:rPr>
              <a:t>“I had a massage therapist </a:t>
            </a:r>
            <a:r>
              <a:rPr lang="en-US" sz="3200" dirty="0">
                <a:latin typeface="Helvetica" charset="0"/>
                <a:sym typeface="Helvetica" charset="0"/>
              </a:rPr>
              <a:t>who </a:t>
            </a:r>
            <a:r>
              <a:rPr lang="en-US" sz="3200" dirty="0" smtClean="0">
                <a:latin typeface="Helvetica" charset="0"/>
                <a:sym typeface="Helvetica" charset="0"/>
              </a:rPr>
              <a:t>was </a:t>
            </a:r>
            <a:r>
              <a:rPr lang="en-US" sz="3200" dirty="0">
                <a:latin typeface="Helvetica" charset="0"/>
                <a:sym typeface="Helvetica" charset="0"/>
              </a:rPr>
              <a:t>afraid of touching someone </a:t>
            </a:r>
            <a:r>
              <a:rPr lang="en-US" sz="3200" dirty="0" smtClean="0">
                <a:latin typeface="Helvetica" charset="0"/>
                <a:sym typeface="Helvetica" charset="0"/>
              </a:rPr>
              <a:t>with HIV…me!”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944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􀂃 Sense of self as worthless or bad.</a:t>
            </a:r>
          </a:p>
          <a:p>
            <a:r>
              <a:rPr lang="en-US" dirty="0" smtClean="0"/>
              <a:t>􀂃 Lack of connectedness to supportive adults                		and peers.</a:t>
            </a:r>
          </a:p>
          <a:p>
            <a:r>
              <a:rPr lang="en-US" dirty="0" smtClean="0"/>
              <a:t>􀂃 Lack of alternative ways to view 				“differentness”</a:t>
            </a:r>
          </a:p>
          <a:p>
            <a:r>
              <a:rPr lang="en-US" dirty="0" smtClean="0"/>
              <a:t>􀂃 Lack of access to role models.</a:t>
            </a:r>
          </a:p>
          <a:p>
            <a:r>
              <a:rPr lang="en-US" dirty="0" smtClean="0"/>
              <a:t>􀂃 Lack of opportunities to socialize with other 		gays/lesbians except bars.</a:t>
            </a:r>
          </a:p>
          <a:p>
            <a:r>
              <a:rPr lang="en-US" dirty="0" smtClean="0"/>
              <a:t>􀂃 The risk of contracting HIV and other STIs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8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The Velvet Rage: Overcoming the Pain of Growing Up Gay in a Straight Man's World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Alan Downs, PhD</a:t>
            </a:r>
            <a:r>
              <a:rPr lang="en-US" u="sng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velvet r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38800" y="2819400"/>
            <a:ext cx="2286000" cy="3421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32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Stage 1: "Overwhelmed by Shame"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Begins in childhood.</a:t>
            </a:r>
          </a:p>
          <a:p>
            <a:pPr lvl="0"/>
            <a:r>
              <a:rPr lang="en-US" dirty="0" smtClean="0"/>
              <a:t>Feeling unloved and flawed</a:t>
            </a:r>
          </a:p>
          <a:p>
            <a:pPr lvl="0"/>
            <a:r>
              <a:rPr lang="en-US" dirty="0" smtClean="0"/>
              <a:t>Learns to fake being straight</a:t>
            </a:r>
          </a:p>
          <a:p>
            <a:pPr lvl="0"/>
            <a:r>
              <a:rPr lang="en-US" dirty="0" smtClean="0"/>
              <a:t>Receives false rather than authentic validation</a:t>
            </a:r>
          </a:p>
          <a:p>
            <a:pPr lvl="0"/>
            <a:r>
              <a:rPr lang="en-US" dirty="0" smtClean="0"/>
              <a:t>Can be sensitive to slightest invalidation</a:t>
            </a:r>
          </a:p>
          <a:p>
            <a:r>
              <a:rPr lang="en-US" dirty="0" smtClean="0"/>
              <a:t>Pushes people away, along with validation so desperately craved.</a:t>
            </a:r>
          </a:p>
          <a:p>
            <a:r>
              <a:rPr lang="en-US" dirty="0" smtClean="0"/>
              <a:t>Can be linked to Trauma/trauma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8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Stage 2: “Compensation of shame”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Longest stage of development</a:t>
            </a:r>
          </a:p>
          <a:p>
            <a:pPr lvl="0"/>
            <a:r>
              <a:rPr lang="en-US" dirty="0" smtClean="0"/>
              <a:t>Usually, but not always, out (does not necessarily mean identity crisis solved)</a:t>
            </a:r>
          </a:p>
          <a:p>
            <a:pPr lvl="0"/>
            <a:r>
              <a:rPr lang="en-US" dirty="0" smtClean="0"/>
              <a:t>Compensates by becoming the very best and through acquisitions (material, physical, sexual, cultural)</a:t>
            </a:r>
          </a:p>
          <a:p>
            <a:pPr lvl="0"/>
            <a:r>
              <a:rPr lang="en-US" dirty="0" smtClean="0"/>
              <a:t>Not satisfied because this validation is still inauthentic.</a:t>
            </a:r>
          </a:p>
          <a:p>
            <a:pPr lvl="0"/>
            <a:r>
              <a:rPr lang="en-US" dirty="0" smtClean="0"/>
              <a:t>Eventually results in emptiness and vicious cycle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3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Stage 3: "Discovering Authenticity"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later in life</a:t>
            </a:r>
          </a:p>
          <a:p>
            <a:pPr lvl="0"/>
            <a:r>
              <a:rPr lang="en-US" dirty="0" smtClean="0"/>
              <a:t>Search for real meaning, purpose, and integrity.</a:t>
            </a:r>
          </a:p>
          <a:p>
            <a:pPr lvl="0"/>
            <a:r>
              <a:rPr lang="en-US" dirty="0" smtClean="0"/>
              <a:t>Least visible stage - likely to withdraw from the clubs and social scene because they aren’t needed for fulfillment.</a:t>
            </a:r>
          </a:p>
          <a:p>
            <a:endParaRPr lang="en-US" dirty="0"/>
          </a:p>
        </p:txBody>
      </p:sp>
      <p:pic>
        <p:nvPicPr>
          <p:cNvPr id="5" name="Picture 4" descr="purpos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7800" y="3886200"/>
            <a:ext cx="2389668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7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a relationship with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Inner child</a:t>
            </a:r>
          </a:p>
          <a:p>
            <a:r>
              <a:rPr lang="en-US" dirty="0" smtClean="0"/>
              <a:t>Finding one’s inner strong adult</a:t>
            </a:r>
          </a:p>
          <a:p>
            <a:r>
              <a:rPr lang="en-US" dirty="0" smtClean="0"/>
              <a:t>Changing old core beliefs</a:t>
            </a:r>
          </a:p>
          <a:p>
            <a:r>
              <a:rPr lang="en-US" dirty="0" smtClean="0"/>
              <a:t>Pivotal moments/ trauma/ shock</a:t>
            </a:r>
          </a:p>
          <a:p>
            <a:pPr lvl="1"/>
            <a:r>
              <a:rPr lang="en-US" dirty="0" smtClean="0"/>
              <a:t>What conclusions were drawn from that event?</a:t>
            </a:r>
          </a:p>
          <a:p>
            <a:pPr lvl="1"/>
            <a:r>
              <a:rPr lang="en-US" dirty="0" smtClean="0"/>
              <a:t>What decisions about behavior were made?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6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process</a:t>
            </a:r>
          </a:p>
          <a:p>
            <a:pPr lvl="1"/>
            <a:r>
              <a:rPr lang="en-US" dirty="0" smtClean="0"/>
              <a:t>Name the shame to release its energy</a:t>
            </a:r>
          </a:p>
          <a:p>
            <a:pPr lvl="1"/>
            <a:r>
              <a:rPr lang="en-US" dirty="0" smtClean="0"/>
              <a:t>Release the anger</a:t>
            </a:r>
          </a:p>
          <a:p>
            <a:pPr lvl="1"/>
            <a:r>
              <a:rPr lang="en-US" dirty="0" smtClean="0"/>
              <a:t>Can be healed in relationships</a:t>
            </a:r>
          </a:p>
          <a:p>
            <a:pPr lvl="1"/>
            <a:r>
              <a:rPr lang="en-US" dirty="0" smtClean="0"/>
              <a:t>Name the person who did the shameful behavior and GIVE IT BACK</a:t>
            </a:r>
          </a:p>
          <a:p>
            <a:pPr lvl="1"/>
            <a:r>
              <a:rPr lang="en-US" dirty="0" smtClean="0"/>
              <a:t>Hearing others’ shame</a:t>
            </a:r>
          </a:p>
          <a:p>
            <a:pPr lvl="2"/>
            <a:r>
              <a:rPr lang="en-US" dirty="0" smtClean="0"/>
              <a:t>mutual acceptance is healing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228008" cy="27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Identify what behavior was shamed</a:t>
            </a:r>
          </a:p>
          <a:p>
            <a:pPr lvl="1"/>
            <a:r>
              <a:rPr lang="en-US" dirty="0" smtClean="0"/>
              <a:t>Express feelings </a:t>
            </a:r>
          </a:p>
          <a:p>
            <a:pPr lvl="1"/>
            <a:r>
              <a:rPr lang="en-US" dirty="0" smtClean="0"/>
              <a:t>Give it back</a:t>
            </a:r>
          </a:p>
          <a:p>
            <a:pPr lvl="1"/>
            <a:r>
              <a:rPr lang="en-US" dirty="0" smtClean="0"/>
              <a:t>Construct healthy boundaries</a:t>
            </a:r>
          </a:p>
          <a:p>
            <a:pPr lvl="1"/>
            <a:r>
              <a:rPr lang="en-US" dirty="0" smtClean="0"/>
              <a:t>Reclaim personal power “I am innocent”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429000" cy="25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0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shame-based family scripts</a:t>
            </a:r>
          </a:p>
          <a:p>
            <a:pPr lvl="1"/>
            <a:r>
              <a:rPr lang="en-US" u="sng" dirty="0" smtClean="0"/>
              <a:t>Fairy-tale family</a:t>
            </a:r>
          </a:p>
          <a:p>
            <a:pPr lvl="2"/>
            <a:r>
              <a:rPr lang="en-US" dirty="0" smtClean="0"/>
              <a:t>Appear healthy at any cost; “let’s pretend;” high performance; avoid conflict</a:t>
            </a:r>
          </a:p>
          <a:p>
            <a:pPr lvl="1"/>
            <a:r>
              <a:rPr lang="en-US" u="sng" dirty="0" smtClean="0"/>
              <a:t>Disconnected family</a:t>
            </a:r>
          </a:p>
          <a:p>
            <a:pPr lvl="2"/>
            <a:r>
              <a:rPr lang="en-US" dirty="0" smtClean="0"/>
              <a:t>Avoid conflict; don’t celebrate birthdays or holidays; don’t participate in school events; abandon each other rather than face shame</a:t>
            </a:r>
          </a:p>
          <a:p>
            <a:pPr lvl="1"/>
            <a:r>
              <a:rPr lang="en-US" u="sng" dirty="0" smtClean="0"/>
              <a:t>Rough and tough family</a:t>
            </a:r>
          </a:p>
          <a:p>
            <a:pPr lvl="2"/>
            <a:r>
              <a:rPr lang="en-US" dirty="0" smtClean="0"/>
              <a:t>Macho male/passive female; “life is tough;” blame others (gov’t, minorities); defensive; put-downs; masks; no expression except 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5400" dirty="0" smtClean="0"/>
              <a:t>STIGMA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mtClean="0"/>
              <a:t>Voices</a:t>
            </a:r>
          </a:p>
        </p:txBody>
      </p:sp>
      <p:sp>
        <p:nvSpPr>
          <p:cNvPr id="12291" name="Rectangle 2"/>
          <p:cNvSpPr>
            <a:spLocks noGrp="1"/>
          </p:cNvSpPr>
          <p:nvPr>
            <p:ph sz="quarter" idx="1"/>
          </p:nvPr>
        </p:nvSpPr>
        <p:spPr>
          <a:xfrm>
            <a:off x="457200" y="1598613"/>
            <a:ext cx="8229600" cy="452755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normAutofit/>
          </a:bodyPr>
          <a:lstStyle/>
          <a:p>
            <a:pPr marL="334963" indent="-334963">
              <a:lnSpc>
                <a:spcPct val="90000"/>
              </a:lnSpc>
              <a:spcBef>
                <a:spcPts val="600"/>
              </a:spcBef>
              <a:buFont typeface="ArialMT" charset="0"/>
              <a:buChar char="•"/>
            </a:pPr>
            <a:r>
              <a:rPr lang="en-US" altLang="en-US" sz="2800" dirty="0" smtClean="0">
                <a:latin typeface="Helvetica" charset="0"/>
                <a:sym typeface="Helvetica" charset="0"/>
              </a:rPr>
              <a:t>“I’m not out at work and overheard some other women making jokes about ‘some dike’ on television – my heart sank.”</a:t>
            </a:r>
          </a:p>
          <a:p>
            <a:pPr marL="334963" indent="-334963">
              <a:lnSpc>
                <a:spcPct val="90000"/>
              </a:lnSpc>
              <a:spcBef>
                <a:spcPts val="600"/>
              </a:spcBef>
              <a:buFont typeface="ArialMT" charset="0"/>
              <a:buChar char="•"/>
            </a:pPr>
            <a:endParaRPr lang="en-US" altLang="en-US" sz="2800" dirty="0" smtClean="0">
              <a:latin typeface="Helvetica" charset="0"/>
              <a:sym typeface="Helvetica" charset="0"/>
            </a:endParaRPr>
          </a:p>
          <a:p>
            <a:pPr marL="334963" indent="-334963">
              <a:lnSpc>
                <a:spcPct val="90000"/>
              </a:lnSpc>
              <a:spcBef>
                <a:spcPts val="600"/>
              </a:spcBef>
              <a:buFont typeface="ArialMT" charset="0"/>
              <a:buChar char="•"/>
            </a:pPr>
            <a:r>
              <a:rPr lang="en-US" altLang="en-US" sz="2800" dirty="0" smtClean="0">
                <a:latin typeface="Helvetica" charset="0"/>
                <a:sym typeface="Helvetica" charset="0"/>
              </a:rPr>
              <a:t>“I had to work with the EEOC to be able to leave my desk to go to the bathroom when I needed to without getting written up.”</a:t>
            </a:r>
          </a:p>
          <a:p>
            <a:pPr marL="334963" indent="-334963">
              <a:lnSpc>
                <a:spcPct val="90000"/>
              </a:lnSpc>
              <a:spcBef>
                <a:spcPts val="600"/>
              </a:spcBef>
              <a:buFont typeface="ArialMT" charset="0"/>
              <a:buChar char="•"/>
            </a:pPr>
            <a:endParaRPr lang="en-US" altLang="en-US" sz="2800" dirty="0" smtClean="0">
              <a:latin typeface="Helvetica" charset="0"/>
              <a:sym typeface="Helvetica" charset="0"/>
            </a:endParaRPr>
          </a:p>
          <a:p>
            <a:pPr marL="334963" indent="-334963">
              <a:lnSpc>
                <a:spcPct val="90000"/>
              </a:lnSpc>
              <a:spcBef>
                <a:spcPts val="600"/>
              </a:spcBef>
              <a:buFont typeface="ArialMT" charset="0"/>
              <a:buChar char="•"/>
            </a:pPr>
            <a:r>
              <a:rPr lang="en-US" altLang="en-US" sz="2800" dirty="0" smtClean="0">
                <a:latin typeface="Helvetica" charset="0"/>
                <a:sym typeface="Helvetica" charset="0"/>
              </a:rPr>
              <a:t>“It’s like a punch in the gut when I read ‘D/D Free…UB2’ and Clean only!!’ in online profiles.”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026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Erving </a:t>
            </a:r>
            <a:r>
              <a:rPr lang="en-US" sz="4400" dirty="0" err="1" smtClean="0"/>
              <a:t>Goffman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447800"/>
            <a:ext cx="7498080" cy="4800600"/>
          </a:xfrm>
        </p:spPr>
        <p:txBody>
          <a:bodyPr>
            <a:normAutofit/>
          </a:bodyPr>
          <a:lstStyle/>
          <a:p>
            <a:pPr lvl="1"/>
            <a:r>
              <a:rPr lang="en-US" sz="4700" dirty="0" smtClean="0"/>
              <a:t>Mental patients</a:t>
            </a:r>
          </a:p>
          <a:p>
            <a:pPr lvl="1"/>
            <a:r>
              <a:rPr lang="en-US" sz="4700" dirty="0" smtClean="0"/>
              <a:t>Criminals</a:t>
            </a:r>
          </a:p>
          <a:p>
            <a:pPr lvl="1"/>
            <a:r>
              <a:rPr lang="en-US" sz="4700" dirty="0" smtClean="0"/>
              <a:t>Homosexuals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sraeli-wal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657600" y="3995057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Stigma is… (</a:t>
            </a:r>
            <a:r>
              <a:rPr lang="en-US" dirty="0" err="1" smtClean="0"/>
              <a:t>Goffman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Dynamic</a:t>
            </a:r>
          </a:p>
          <a:p>
            <a:pPr lvl="1"/>
            <a:r>
              <a:rPr lang="en-US" sz="2400" dirty="0" smtClean="0"/>
              <a:t>Result of perceived violation of shared attitudes, beliefs, and values.</a:t>
            </a:r>
          </a:p>
          <a:p>
            <a:r>
              <a:rPr lang="en-US" sz="2800" dirty="0" smtClean="0"/>
              <a:t>"An attribute that is deeply discrediting" </a:t>
            </a:r>
          </a:p>
          <a:p>
            <a:r>
              <a:rPr lang="en-US" sz="2800" dirty="0" smtClean="0"/>
              <a:t>Reduces the bearer "from a whole and usual person to a </a:t>
            </a:r>
            <a:r>
              <a:rPr lang="en-US" sz="2800" i="1" dirty="0" smtClean="0"/>
              <a:t>tainted, discounted one</a:t>
            </a:r>
            <a:r>
              <a:rPr lang="en-US" sz="2800" dirty="0" smtClean="0"/>
              <a:t>." </a:t>
            </a:r>
          </a:p>
          <a:p>
            <a:r>
              <a:rPr lang="en-US" sz="2800" dirty="0" smtClean="0"/>
              <a:t>“Difference or deviance“ results in a "spoiled identity."</a:t>
            </a:r>
          </a:p>
          <a:p>
            <a:endParaRPr lang="en-US" dirty="0"/>
          </a:p>
        </p:txBody>
      </p:sp>
      <p:pic>
        <p:nvPicPr>
          <p:cNvPr id="4" name="Picture 3" descr="spoiled-produ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901943"/>
            <a:ext cx="2717800" cy="1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Conceptualizing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Dominant culture distinguishes and labels human differences</a:t>
            </a:r>
          </a:p>
          <a:p>
            <a:r>
              <a:rPr lang="en-US" dirty="0" smtClean="0"/>
              <a:t>2.  Links labeled persons to undesirable characteristics (negative stereotypes)</a:t>
            </a:r>
          </a:p>
          <a:p>
            <a:r>
              <a:rPr lang="en-US" dirty="0" smtClean="0"/>
              <a:t>3.  Places labeled persons into distinct categories (us versus them)</a:t>
            </a:r>
          </a:p>
          <a:p>
            <a:r>
              <a:rPr lang="en-US" dirty="0" smtClean="0"/>
              <a:t>4.  Results in status loss and discrimination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3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 is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Vulnerability varies along trajectory of HIV/AIDS progression</a:t>
            </a:r>
          </a:p>
          <a:p>
            <a:r>
              <a:rPr lang="en-US" dirty="0" smtClean="0"/>
              <a:t>Social context extremely important</a:t>
            </a:r>
          </a:p>
          <a:p>
            <a:pPr lvl="1"/>
            <a:r>
              <a:rPr lang="en-US" dirty="0" smtClean="0"/>
              <a:t>poverty, racism, sexism</a:t>
            </a:r>
          </a:p>
          <a:p>
            <a:r>
              <a:rPr lang="en-US" dirty="0" smtClean="0"/>
              <a:t> Overlapping and reinforcing stigmatized conditions.  </a:t>
            </a:r>
          </a:p>
          <a:p>
            <a:pPr lvl="1"/>
            <a:r>
              <a:rPr lang="en-US" dirty="0" smtClean="0"/>
              <a:t>Double stigma, layers of </a:t>
            </a:r>
          </a:p>
          <a:p>
            <a:pPr lvl="2">
              <a:buNone/>
            </a:pPr>
            <a:r>
              <a:rPr lang="en-US" sz="2800" dirty="0" smtClean="0"/>
              <a:t>stigma, synergistic stigma</a:t>
            </a:r>
          </a:p>
          <a:p>
            <a:endParaRPr lang="en-US" dirty="0"/>
          </a:p>
        </p:txBody>
      </p:sp>
      <p:pic>
        <p:nvPicPr>
          <p:cNvPr id="4" name="Picture 3" descr="layer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343399"/>
            <a:ext cx="2743200" cy="23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sides of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Felt stigma</a:t>
            </a:r>
          </a:p>
          <a:p>
            <a:pPr lvl="1"/>
            <a:r>
              <a:rPr lang="en-US" dirty="0" smtClean="0"/>
              <a:t>Real or imagined fear of societal attitudes and potential discrimination</a:t>
            </a:r>
          </a:p>
          <a:p>
            <a:pPr lvl="1"/>
            <a:r>
              <a:rPr lang="en-US" smtClean="0"/>
              <a:t>Shame</a:t>
            </a:r>
            <a:endParaRPr lang="en-US" dirty="0" smtClean="0"/>
          </a:p>
          <a:p>
            <a:pPr lvl="1"/>
            <a:r>
              <a:rPr lang="en-US" dirty="0" smtClean="0"/>
              <a:t>Survival strategy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Enacted stigma</a:t>
            </a:r>
          </a:p>
          <a:p>
            <a:pPr lvl="1"/>
            <a:r>
              <a:rPr lang="en-US" dirty="0" smtClean="0"/>
              <a:t>	Actual experience of discrimination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1925" y="155987"/>
            <a:ext cx="2286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300" dirty="0">
                <a:solidFill>
                  <a:srgbClr val="464646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464646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" name="Picture 4" descr="2856618-3d-arrows-opposite-each-other-red-and-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0"/>
            <a:ext cx="2514600" cy="18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Manifestations of Stigma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Silence and denial</a:t>
            </a:r>
          </a:p>
          <a:p>
            <a:r>
              <a:rPr lang="en-US" dirty="0" smtClean="0"/>
              <a:t>Mild disdain to refusal to treat (among healthcare workers)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the "innocent" victims of AIDS versus the others</a:t>
            </a:r>
          </a:p>
          <a:p>
            <a:r>
              <a:rPr lang="en-US" dirty="0" smtClean="0"/>
              <a:t>Negative judgment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long term survivors about newly infected</a:t>
            </a:r>
          </a:p>
          <a:p>
            <a:r>
              <a:rPr lang="en-US" dirty="0" smtClean="0"/>
              <a:t>Verbal abuse</a:t>
            </a:r>
          </a:p>
          <a:p>
            <a:r>
              <a:rPr lang="en-US" dirty="0" smtClean="0"/>
              <a:t>Physical harm</a:t>
            </a:r>
          </a:p>
          <a:p>
            <a:r>
              <a:rPr lang="en-US" dirty="0" smtClean="0"/>
              <a:t>Banishment</a:t>
            </a:r>
          </a:p>
          <a:p>
            <a:r>
              <a:rPr lang="en-US" dirty="0" smtClean="0"/>
              <a:t>Others?</a:t>
            </a:r>
          </a:p>
          <a:p>
            <a:endParaRPr lang="en-US" dirty="0"/>
          </a:p>
        </p:txBody>
      </p:sp>
      <p:pic>
        <p:nvPicPr>
          <p:cNvPr id="5" name="Picture 4" descr="labels lifel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267200"/>
            <a:ext cx="3048000" cy="19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consequence of stigma</a:t>
            </a:r>
          </a:p>
          <a:p>
            <a:pPr lvl="1"/>
            <a:r>
              <a:rPr lang="en-US" dirty="0" smtClean="0"/>
              <a:t>Unfair treatment based, in the absence of anything objective, on someone belonging to a particular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Focus on individual and social producers of stigma rather than recipients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Self-imposed discrimination - a priori  - as if it has already been imposed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4000" smtClean="0"/>
              <a:t>Stigma and HIV/AIDS</a:t>
            </a:r>
            <a:endParaRPr lang="en-US" altLang="en-US" smtClean="0"/>
          </a:p>
        </p:txBody>
      </p:sp>
      <p:sp>
        <p:nvSpPr>
          <p:cNvPr id="12290" name="Rectangle 2"/>
          <p:cNvSpPr>
            <a:spLocks noGrp="1"/>
          </p:cNvSpPr>
          <p:nvPr>
            <p:ph sz="quarter" idx="1"/>
          </p:nvPr>
        </p:nvSpPr>
        <p:spPr>
          <a:xfrm>
            <a:off x="457200" y="1598613"/>
            <a:ext cx="8229600" cy="452755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273050" indent="-273050">
              <a:buFont typeface="ArialMT" charset="0"/>
              <a:buChar char="•"/>
            </a:pPr>
            <a:r>
              <a:rPr lang="en-US" altLang="en-US" sz="3200" smtClean="0">
                <a:latin typeface="Helvetica" charset="0"/>
                <a:sym typeface="Helvetica" charset="0"/>
              </a:rPr>
              <a:t>Increases HIV risk behavior</a:t>
            </a:r>
          </a:p>
          <a:p>
            <a:pPr marL="742950" lvl="1" indent="-285750">
              <a:spcBef>
                <a:spcPts val="600"/>
              </a:spcBef>
              <a:buFont typeface="ArialMT" charset="0"/>
              <a:buChar char="–"/>
            </a:pPr>
            <a:r>
              <a:rPr lang="en-US" altLang="en-US" sz="2800" smtClean="0">
                <a:latin typeface="Helvetica" charset="0"/>
                <a:sym typeface="Helvetica" charset="0"/>
              </a:rPr>
              <a:t>people less likely to disclose </a:t>
            </a:r>
          </a:p>
          <a:p>
            <a:pPr marL="273050" indent="-273050">
              <a:buFont typeface="ArialMT" charset="0"/>
              <a:buChar char="•"/>
            </a:pPr>
            <a:r>
              <a:rPr lang="en-US" altLang="en-US" sz="3200" smtClean="0">
                <a:latin typeface="Helvetica" charset="0"/>
                <a:sym typeface="Helvetica" charset="0"/>
              </a:rPr>
              <a:t>Reduces willingness to be tested</a:t>
            </a:r>
          </a:p>
          <a:p>
            <a:pPr marL="273050" indent="-273050">
              <a:buFont typeface="ArialMT" charset="0"/>
              <a:buChar char="•"/>
            </a:pPr>
            <a:r>
              <a:rPr lang="en-US" altLang="en-US" sz="3200" smtClean="0">
                <a:latin typeface="Helvetica" charset="0"/>
                <a:sym typeface="Helvetica" charset="0"/>
              </a:rPr>
              <a:t>Impedes access to prevention, care, treatment</a:t>
            </a:r>
          </a:p>
          <a:p>
            <a:pPr marL="273050" indent="-273050">
              <a:buFont typeface="ArialMT" charset="0"/>
              <a:buChar char="•"/>
            </a:pPr>
            <a:r>
              <a:rPr lang="en-US" altLang="en-US" sz="3200" smtClean="0">
                <a:latin typeface="Helvetica" charset="0"/>
                <a:sym typeface="Helvetica" charset="0"/>
              </a:rPr>
              <a:t>Lowers adherence to treatment and prevention services</a:t>
            </a:r>
          </a:p>
          <a:p>
            <a:pPr marL="273050" indent="-273050">
              <a:buFont typeface="ArialMT" charset="0"/>
              <a:buChar char="•"/>
            </a:pPr>
            <a:r>
              <a:rPr lang="en-US" altLang="en-US" sz="3200" smtClean="0">
                <a:latin typeface="Helvetica" charset="0"/>
                <a:sym typeface="Helvetica" charset="0"/>
              </a:rPr>
              <a:t>Adversely affects health outcomes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2248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Stigma, testing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Reluctance to get tested</a:t>
            </a:r>
          </a:p>
          <a:p>
            <a:endParaRPr lang="en-US" dirty="0"/>
          </a:p>
          <a:p>
            <a:r>
              <a:rPr lang="en-US" dirty="0" smtClean="0"/>
              <a:t>Adherence</a:t>
            </a:r>
          </a:p>
          <a:p>
            <a:pPr lvl="1"/>
            <a:r>
              <a:rPr lang="en-US" dirty="0" smtClean="0"/>
              <a:t>May miss doses in order to maintain secrecy about HIV status</a:t>
            </a:r>
          </a:p>
          <a:p>
            <a:endParaRPr lang="en-US" dirty="0"/>
          </a:p>
        </p:txBody>
      </p:sp>
      <p:pic>
        <p:nvPicPr>
          <p:cNvPr id="4" name="Picture 3" descr="MedicationAdherence_desc2_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191000"/>
            <a:ext cx="2822968" cy="21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stigma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OF SHAME AND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SHAME:  a feeling of being internally flawed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STIGMA: an external attribute that is deeply discrediting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08002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Stigma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Mostly for research</a:t>
            </a:r>
          </a:p>
          <a:p>
            <a:r>
              <a:rPr lang="en-US" dirty="0" smtClean="0"/>
              <a:t>Few tested and utilized for surveillance</a:t>
            </a:r>
          </a:p>
          <a:p>
            <a:r>
              <a:rPr lang="en-US" dirty="0" smtClean="0"/>
              <a:t>Mostly for United States</a:t>
            </a:r>
          </a:p>
          <a:p>
            <a:r>
              <a:rPr lang="en-US" dirty="0" smtClean="0"/>
              <a:t>Have 2 perspectives: 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stigmatizers</a:t>
            </a:r>
            <a:r>
              <a:rPr lang="en-US" dirty="0" smtClean="0"/>
              <a:t>” (general public, specific groups, or healthcare workers)</a:t>
            </a:r>
          </a:p>
          <a:p>
            <a:pPr lvl="1"/>
            <a:r>
              <a:rPr lang="en-US" dirty="0" smtClean="0"/>
              <a:t>"stigmatized”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distance</a:t>
            </a:r>
          </a:p>
          <a:p>
            <a:endParaRPr lang="en-US" dirty="0" smtClean="0"/>
          </a:p>
          <a:p>
            <a:r>
              <a:rPr lang="en-US" dirty="0" smtClean="0"/>
              <a:t>Support for coercive measures</a:t>
            </a:r>
          </a:p>
          <a:p>
            <a:endParaRPr lang="en-US" dirty="0" smtClean="0"/>
          </a:p>
          <a:p>
            <a:r>
              <a:rPr lang="en-US" dirty="0" smtClean="0"/>
              <a:t>Willingness to interact with stigmatized group</a:t>
            </a:r>
          </a:p>
          <a:p>
            <a:endParaRPr lang="en-US" dirty="0" smtClean="0"/>
          </a:p>
          <a:p>
            <a:r>
              <a:rPr lang="en-US" dirty="0" smtClean="0"/>
              <a:t>Emotional reactions to stigmatized group</a:t>
            </a:r>
          </a:p>
          <a:p>
            <a:endParaRPr lang="en-US" dirty="0"/>
          </a:p>
        </p:txBody>
      </p:sp>
      <p:pic>
        <p:nvPicPr>
          <p:cNvPr id="4" name="Picture 3" descr="measure_t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724400"/>
            <a:ext cx="2819400" cy="18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Gaps in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in diverse </a:t>
            </a:r>
          </a:p>
          <a:p>
            <a:pPr>
              <a:buNone/>
            </a:pPr>
            <a:r>
              <a:rPr lang="en-US" dirty="0" smtClean="0"/>
              <a:t>   populations</a:t>
            </a:r>
          </a:p>
          <a:p>
            <a:r>
              <a:rPr lang="en-US" dirty="0" smtClean="0"/>
              <a:t>Standardization </a:t>
            </a:r>
          </a:p>
          <a:p>
            <a:r>
              <a:rPr lang="en-US" dirty="0" smtClean="0"/>
              <a:t>Ability to capture multiple domains</a:t>
            </a:r>
          </a:p>
          <a:p>
            <a:pPr lvl="1"/>
            <a:r>
              <a:rPr lang="en-US" dirty="0" smtClean="0"/>
              <a:t>(pre-existing and overlapping stigmas: commercial sex work; IDU, homosexuality)</a:t>
            </a:r>
          </a:p>
          <a:p>
            <a:r>
              <a:rPr lang="en-US" dirty="0" smtClean="0"/>
              <a:t>Systematic measurement at structural and institutional levels</a:t>
            </a:r>
          </a:p>
          <a:p>
            <a:endParaRPr lang="en-US" dirty="0"/>
          </a:p>
        </p:txBody>
      </p:sp>
      <p:pic>
        <p:nvPicPr>
          <p:cNvPr id="4" name="Picture 3" descr="mism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219200"/>
            <a:ext cx="252801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Stigma index tool</a:t>
            </a:r>
          </a:p>
          <a:p>
            <a:endParaRPr lang="en-US" dirty="0" smtClean="0"/>
          </a:p>
          <a:p>
            <a:r>
              <a:rPr lang="en-US" dirty="0" smtClean="0"/>
              <a:t>Requiring use among its core indicators of country-level responses to AIDS</a:t>
            </a:r>
          </a:p>
        </p:txBody>
      </p:sp>
      <p:pic>
        <p:nvPicPr>
          <p:cNvPr id="4" name="Picture 3" descr="unaid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191000"/>
            <a:ext cx="227838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Socio-cognitive interventions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Dominant approach</a:t>
            </a:r>
          </a:p>
          <a:p>
            <a:r>
              <a:rPr lang="en-US" dirty="0" smtClean="0"/>
              <a:t>Information dissemination, empathy induction, counseling, CBT</a:t>
            </a:r>
          </a:p>
          <a:p>
            <a:pPr lvl="1"/>
            <a:r>
              <a:rPr lang="en-US" dirty="0" smtClean="0"/>
              <a:t>Increase empathy and altruism</a:t>
            </a:r>
          </a:p>
          <a:p>
            <a:pPr lvl="1"/>
            <a:r>
              <a:rPr lang="en-US" dirty="0" smtClean="0"/>
              <a:t>Reduce anxiety and fear</a:t>
            </a:r>
            <a:endParaRPr lang="en-US" dirty="0"/>
          </a:p>
        </p:txBody>
      </p:sp>
      <p:pic>
        <p:nvPicPr>
          <p:cNvPr id="6" name="Picture 5" descr="cog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630984"/>
            <a:ext cx="2042939" cy="27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Socio-cognitive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Combined approaches are more effective</a:t>
            </a:r>
          </a:p>
          <a:p>
            <a:pPr lvl="1"/>
            <a:r>
              <a:rPr lang="en-US" dirty="0" smtClean="0"/>
              <a:t>Self-identified HIV+ speakers with educational component</a:t>
            </a:r>
          </a:p>
          <a:p>
            <a:pPr lvl="1"/>
            <a:r>
              <a:rPr lang="en-US" dirty="0" smtClean="0"/>
              <a:t>Information with skills building</a:t>
            </a:r>
          </a:p>
          <a:p>
            <a:r>
              <a:rPr lang="en-US" dirty="0" smtClean="0"/>
              <a:t>Don't know effectiveness in developing countries</a:t>
            </a:r>
          </a:p>
          <a:p>
            <a:endParaRPr lang="en-US" dirty="0"/>
          </a:p>
        </p:txBody>
      </p:sp>
      <p:pic>
        <p:nvPicPr>
          <p:cNvPr id="5" name="Picture 4" descr="North_South_divide_sv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267200"/>
            <a:ext cx="4953000" cy="20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Socio-cognitive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Concerns:</a:t>
            </a:r>
          </a:p>
          <a:p>
            <a:pPr lvl="1"/>
            <a:r>
              <a:rPr lang="en-US" dirty="0" smtClean="0"/>
              <a:t>Few psychometric studies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Measures not validated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Excludes structural aspects</a:t>
            </a:r>
          </a:p>
          <a:p>
            <a:pPr lvl="2"/>
            <a:r>
              <a:rPr lang="en-US" dirty="0" smtClean="0"/>
              <a:t>social, economic, political processes</a:t>
            </a:r>
          </a:p>
          <a:p>
            <a:pPr lvl="2"/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Knowledge doesn't necessarily translate to change in attitudes/behaviors</a:t>
            </a:r>
          </a:p>
          <a:p>
            <a:endParaRPr lang="en-US" dirty="0"/>
          </a:p>
        </p:txBody>
      </p:sp>
      <p:pic>
        <p:nvPicPr>
          <p:cNvPr id="4" name="Picture 3" descr="Issues and Concer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760" y="5486400"/>
            <a:ext cx="268224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Relatively understudied</a:t>
            </a:r>
          </a:p>
          <a:p>
            <a:r>
              <a:rPr lang="en-US" dirty="0" smtClean="0"/>
              <a:t>Can have small positive impact on knowledge of HIV transmission</a:t>
            </a:r>
          </a:p>
          <a:p>
            <a:r>
              <a:rPr lang="en-US" dirty="0" smtClean="0"/>
              <a:t>Small reduction in risk behavior</a:t>
            </a:r>
          </a:p>
          <a:p>
            <a:r>
              <a:rPr lang="en-US" dirty="0" smtClean="0"/>
              <a:t>Can be effective: </a:t>
            </a:r>
          </a:p>
          <a:p>
            <a:pPr lvl="1"/>
            <a:r>
              <a:rPr lang="en-US" dirty="0" smtClean="0"/>
              <a:t>Botswana  "Bold and the Beautiful" </a:t>
            </a:r>
          </a:p>
          <a:p>
            <a:endParaRPr lang="en-US" dirty="0"/>
          </a:p>
        </p:txBody>
      </p:sp>
      <p:pic>
        <p:nvPicPr>
          <p:cNvPr id="4" name="Picture 3" descr="The Bold and the Beautiful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1000"/>
            <a:ext cx="228600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 of culture, power, and difference</a:t>
            </a:r>
          </a:p>
          <a:p>
            <a:r>
              <a:rPr lang="en-US" dirty="0" smtClean="0"/>
              <a:t>Some groups devalued and others are overvalued</a:t>
            </a:r>
          </a:p>
          <a:p>
            <a:r>
              <a:rPr lang="en-US" dirty="0" smtClean="0"/>
              <a:t>Need more institutional/structural interventions relating to dominant groups and power</a:t>
            </a:r>
          </a:p>
          <a:p>
            <a:pPr lvl="1"/>
            <a:r>
              <a:rPr lang="en-US" dirty="0" smtClean="0"/>
              <a:t>religious leaders, the judiciary, legislators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Linear	</a:t>
            </a:r>
          </a:p>
          <a:p>
            <a:pPr lvl="1"/>
            <a:r>
              <a:rPr lang="en-US" dirty="0" smtClean="0"/>
              <a:t>Cass</a:t>
            </a:r>
          </a:p>
          <a:p>
            <a:r>
              <a:rPr lang="en-US" dirty="0" smtClean="0"/>
              <a:t>Non-linear</a:t>
            </a:r>
          </a:p>
          <a:p>
            <a:pPr lvl="1"/>
            <a:r>
              <a:rPr lang="en-US" dirty="0" err="1" smtClean="0"/>
              <a:t>D’Augelli</a:t>
            </a:r>
            <a:endParaRPr lang="en-US" dirty="0" smtClean="0"/>
          </a:p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WPATH (Harry Benjamin)</a:t>
            </a:r>
          </a:p>
          <a:p>
            <a:r>
              <a:rPr lang="en-US" dirty="0" smtClean="0"/>
              <a:t>Feminist, Post-modern, Queer</a:t>
            </a:r>
          </a:p>
          <a:p>
            <a:pPr lvl="1"/>
            <a:r>
              <a:rPr lang="en-US" dirty="0" smtClean="0"/>
              <a:t>Narrative, Solution Focused, etc.</a:t>
            </a:r>
            <a:endParaRPr lang="en-US" dirty="0"/>
          </a:p>
        </p:txBody>
      </p:sp>
      <p:pic>
        <p:nvPicPr>
          <p:cNvPr id="4" name="Picture 3" descr="comingou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0" y="1905000"/>
            <a:ext cx="3428999" cy="3262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6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Power:  reciprocal dynamic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"power is not only needed to enable stigmatization, but … stigmatization plays a key role in producing and reproducing relations of power and control.“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P-Contro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429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OUT OF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Denver Principles (1983)</a:t>
            </a:r>
          </a:p>
          <a:p>
            <a:pPr lvl="1"/>
            <a:r>
              <a:rPr lang="en-US" dirty="0" smtClean="0"/>
              <a:t>We condemn attempts to label us as "victims," a term which implies defeat, and we are only occasionally "patients," a term which implies passivity, helplessness, and dependence upon the care of others. We are "People With AIDS."</a:t>
            </a:r>
          </a:p>
          <a:p>
            <a:endParaRPr lang="en-US" dirty="0"/>
          </a:p>
        </p:txBody>
      </p:sp>
      <p:pic>
        <p:nvPicPr>
          <p:cNvPr id="4" name="Picture 3" descr="Denver Principles - Fighting for our Li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343400"/>
            <a:ext cx="3459480" cy="22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Professional characteristics to treat LGBT shame and stigma</a:t>
            </a:r>
          </a:p>
          <a:p>
            <a:pPr lvl="1"/>
            <a:r>
              <a:rPr lang="en-US" sz="2800" dirty="0" smtClean="0"/>
              <a:t>Which are helpful?</a:t>
            </a:r>
          </a:p>
          <a:p>
            <a:pPr lvl="1"/>
            <a:r>
              <a:rPr lang="en-US" sz="2800" dirty="0" smtClean="0"/>
              <a:t>Which are necessary?</a:t>
            </a:r>
            <a:endParaRPr lang="en-US" sz="2800" dirty="0"/>
          </a:p>
        </p:txBody>
      </p:sp>
      <p:pic>
        <p:nvPicPr>
          <p:cNvPr id="10242" name="Picture 2" descr="C:\Users\David\Pictures\nur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276600"/>
            <a:ext cx="2895600" cy="324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9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Reframe from deficits-based to strengths-based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victim to empowered</a:t>
            </a:r>
          </a:p>
          <a:p>
            <a:r>
              <a:rPr lang="en-US" dirty="0" smtClean="0"/>
              <a:t>Deficits-based approaches</a:t>
            </a:r>
          </a:p>
          <a:p>
            <a:pPr lvl="1"/>
            <a:r>
              <a:rPr lang="en-US" b="1" dirty="0" smtClean="0"/>
              <a:t>Raise condom use skills</a:t>
            </a:r>
          </a:p>
          <a:p>
            <a:pPr lvl="2"/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gay men don’t know how to use condoms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Raise condom negotiation skills</a:t>
            </a:r>
          </a:p>
          <a:p>
            <a:pPr lvl="2"/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gay men don’t know how to negotiate sex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Change peer norms 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gay men have unhealthy peer norms, esp. around sex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Raise skills to face homophobia 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gay men have few skills to face homophobia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2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Strengths-based approaches (resilience)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Gay men quit smoking at high rates.</a:t>
            </a:r>
          </a:p>
          <a:p>
            <a:r>
              <a:rPr lang="en-US" dirty="0" smtClean="0"/>
              <a:t>LGBTs report low levels of</a:t>
            </a:r>
          </a:p>
          <a:p>
            <a:pPr>
              <a:buNone/>
            </a:pPr>
            <a:r>
              <a:rPr lang="en-US" dirty="0" smtClean="0"/>
              <a:t>	 problematic drug use given</a:t>
            </a:r>
          </a:p>
          <a:p>
            <a:pPr>
              <a:buNone/>
            </a:pPr>
            <a:r>
              <a:rPr lang="en-US" dirty="0" smtClean="0"/>
              <a:t>	 exposure rates.</a:t>
            </a:r>
          </a:p>
          <a:p>
            <a:r>
              <a:rPr lang="en-US" dirty="0" smtClean="0"/>
              <a:t>LGBTs can resolve heavy substance use over time. </a:t>
            </a:r>
          </a:p>
          <a:p>
            <a:r>
              <a:rPr lang="en-US" dirty="0" smtClean="0"/>
              <a:t>Large proportions of gay men stay </a:t>
            </a:r>
            <a:r>
              <a:rPr lang="en-US" dirty="0" err="1" smtClean="0"/>
              <a:t>seronegative</a:t>
            </a:r>
            <a:r>
              <a:rPr lang="en-US" dirty="0" smtClean="0"/>
              <a:t> for decades on end, even while 	enjoying a very active sexual life</a:t>
            </a:r>
          </a:p>
          <a:p>
            <a:endParaRPr lang="en-US" dirty="0"/>
          </a:p>
        </p:txBody>
      </p:sp>
      <p:pic>
        <p:nvPicPr>
          <p:cNvPr id="4" name="Picture 3" descr="2 mommi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800" y="1676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LGBT opinions about S.A.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Address substance abuse and sexual orientation directly, rather than wait for clients to bring it up</a:t>
            </a:r>
          </a:p>
          <a:p>
            <a:pPr lvl="0"/>
            <a:r>
              <a:rPr lang="en-US" dirty="0" smtClean="0"/>
              <a:t>Be knowledgeable about addiction and sexual orientation and how these two interact.</a:t>
            </a:r>
          </a:p>
          <a:p>
            <a:pPr lvl="0"/>
            <a:r>
              <a:rPr lang="en-US" dirty="0" smtClean="0"/>
              <a:t>Provide gay/lesbian specific meetings and groups, which provide opportunities for sober role models (connection, identification, and safety)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about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Help clients move through shame to self acceptance  </a:t>
            </a:r>
          </a:p>
          <a:p>
            <a:pPr lvl="1"/>
            <a:r>
              <a:rPr lang="en-US" dirty="0" smtClean="0"/>
              <a:t>Atmosphere of acceptance is healing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Sensitivity to client choice</a:t>
            </a:r>
          </a:p>
          <a:p>
            <a:pPr lvl="1"/>
            <a:r>
              <a:rPr lang="en-US" dirty="0" smtClean="0"/>
              <a:t>Can they safely come out to staff and peers?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about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Know the social context of behaviors within the gay community.</a:t>
            </a:r>
          </a:p>
          <a:p>
            <a:pPr lvl="0"/>
            <a:r>
              <a:rPr lang="en-US" dirty="0" smtClean="0"/>
              <a:t>Be aware of the high risk of suicide in the gay community</a:t>
            </a:r>
          </a:p>
          <a:p>
            <a:pPr lvl="1"/>
            <a:r>
              <a:rPr lang="en-US" dirty="0" smtClean="0"/>
              <a:t>One man hospitalized himself for suicidal depression and the facility addressed neither his addiction nor his sexual orientation.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5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David Fawcett</a:t>
            </a:r>
          </a:p>
          <a:p>
            <a:pPr>
              <a:buNone/>
            </a:pPr>
            <a:r>
              <a:rPr lang="en-US" dirty="0" smtClean="0"/>
              <a:t>2655 East Oakland Park Blvd</a:t>
            </a:r>
          </a:p>
          <a:p>
            <a:pPr>
              <a:buNone/>
            </a:pPr>
            <a:r>
              <a:rPr lang="en-US" dirty="0" smtClean="0"/>
              <a:t>Suite 2</a:t>
            </a:r>
          </a:p>
          <a:p>
            <a:pPr>
              <a:buNone/>
            </a:pPr>
            <a:r>
              <a:rPr lang="en-US" dirty="0" smtClean="0"/>
              <a:t>Fort Lauderdale, Florida 33306</a:t>
            </a:r>
          </a:p>
          <a:p>
            <a:pPr>
              <a:buNone/>
            </a:pPr>
            <a:r>
              <a:rPr lang="en-US" dirty="0" smtClean="0"/>
              <a:t>954.776.3639</a:t>
            </a:r>
          </a:p>
          <a:p>
            <a:pPr>
              <a:buNone/>
            </a:pPr>
            <a:r>
              <a:rPr lang="en-US" smtClean="0">
                <a:hlinkClick r:id="rId2"/>
              </a:rPr>
              <a:t>www.david-fawcett.com</a:t>
            </a:r>
            <a:endParaRPr lang="en-US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davidfawcett@earthlink.net</a:t>
            </a:r>
          </a:p>
        </p:txBody>
      </p:sp>
    </p:spTree>
    <p:extLst>
      <p:ext uri="{BB962C8B-B14F-4D97-AF65-F5344CB8AC3E}">
        <p14:creationId xmlns:p14="http://schemas.microsoft.com/office/powerpoint/2010/main" val="30994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SHAME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05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Guilt versus shame</a:t>
            </a:r>
          </a:p>
          <a:p>
            <a:r>
              <a:rPr lang="en-US" dirty="0" smtClean="0"/>
              <a:t>Sense of being internally flawed</a:t>
            </a:r>
          </a:p>
          <a:p>
            <a:r>
              <a:rPr lang="en-US" dirty="0" smtClean="0"/>
              <a:t>Taught</a:t>
            </a:r>
          </a:p>
          <a:p>
            <a:pPr lvl="1"/>
            <a:r>
              <a:rPr lang="en-US" dirty="0" smtClean="0"/>
              <a:t>Early conclusions about self</a:t>
            </a:r>
          </a:p>
          <a:p>
            <a:pPr lvl="1"/>
            <a:r>
              <a:rPr lang="en-US" dirty="0" smtClean="0"/>
              <a:t>Early decisions about compensatory behavior</a:t>
            </a:r>
          </a:p>
          <a:p>
            <a:r>
              <a:rPr lang="en-US" dirty="0" smtClean="0"/>
              <a:t>Robs you of intimacy (hide real self)</a:t>
            </a:r>
          </a:p>
          <a:p>
            <a:r>
              <a:rPr lang="en-US" dirty="0" smtClean="0"/>
              <a:t>Limits choices and freedom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81728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Continues to manifest in more shame-producing behaviors:</a:t>
            </a:r>
          </a:p>
          <a:p>
            <a:pPr lvl="1"/>
            <a:r>
              <a:rPr lang="en-US" dirty="0" smtClean="0"/>
              <a:t>Addictions</a:t>
            </a:r>
          </a:p>
          <a:p>
            <a:pPr lvl="1"/>
            <a:r>
              <a:rPr lang="en-US" dirty="0" smtClean="0"/>
              <a:t>Affairs</a:t>
            </a:r>
          </a:p>
          <a:p>
            <a:pPr lvl="1"/>
            <a:r>
              <a:rPr lang="en-US" dirty="0" smtClean="0"/>
              <a:t>Eating Disorders</a:t>
            </a:r>
          </a:p>
          <a:p>
            <a:pPr lvl="1"/>
            <a:r>
              <a:rPr lang="en-US" dirty="0" smtClean="0"/>
              <a:t>Co-dependency</a:t>
            </a:r>
          </a:p>
          <a:p>
            <a:r>
              <a:rPr lang="en-US" dirty="0" smtClean="0"/>
              <a:t>Become ashamed of the shame</a:t>
            </a:r>
          </a:p>
          <a:p>
            <a:r>
              <a:rPr lang="en-US" dirty="0" smtClean="0"/>
              <a:t>Invisible but pervasive wound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RUWFRgYGBcVFRUYFxcXFxUYGBgXGBQXHCceFxokGRgUHy8gJCcpLCwsFx8xNTAqNSYrLCkBCQoKDgwOGg8PFCkcHBwpKSkpKSksKSkpKSkpLCkpKSwpKSkpKSkpKSwpKSkpKSkpKSkpLCwsKSwpLCwpKTIsLP/AABEIALQBGAMBIgACEQEDEQH/xAAbAAACAwEBAQAAAAAAAAAAAAADBAACBQEGB//EAEMQAAEDAgMFBgMFBgQGAwEAAAEAAhEDIQQSMQVBUWFxEyIjgZGhMrHBBjNC0fAUUmJysuEkQ4LCB2NzkrPxNFOiFf/EABgBAQEBAQEAAAAAAAAAAAAAAAABAgME/8QAHREBAQADAAMBAQAAAAAAAAAAAAECEUEDITFREv/aAAwDAQACEQMRAD8A+XtajMCo0I9Nqw7rUxdNOp2Q8PTM8k3UZZEcwTLrTbSzPA3Qktm01s0affHRY2FmMALpN9I4TvT2Op+GIvYBcOCh0uMyCAeuiYxWFyUg3gPqudrIuwmdwTz+acrVgHObocojqTZC2KIZ6/NV/ZZe18E5jI4Bs6z+tVz2o+Pw+WjHAAfJGwOHBoiQLXE7jGoQ8eT2EnmfLNb2Tuy6LX0QHCQQJBU6q2FboZJlpBJESRyjS5S2yjD6x4T7SU9TfmLYuAw/kB7H0SGzKIc+sLiSZIJBm+9FO06MOJDrBuUtgQRMsM7oBI5+ST2W/wAK4t2jgTuAgiTw3Jyi+1yDZzTAiAPhEnW0/JK7LaTRcBHx7+E36mN29ATaN2U7Ce1EwIvNz63R3HxAIbJz3OpAbmgWvdwP/cUttQ2bv8Zv0lPUn3dNj3h8y2/SfKECGHI7Gm7hpGtyZj0+aaoPAD5FzXc0HhmESh4AnsWRN7WEn45sOknyV6bCRVgXFV8cPwX9J/ugNgm952v3r+mrfe6HkmiCDoz/AHD0VsO8gkRrXdI5QPrCk+Bu+E+znf2QWrMIcYO53QfBMcVdgBAj9/2zn80Soe8LCYfw/h/JRlO4NrPI9KgVF2UgZgD4/mGprZzPEZ1PzQsPcbpzj5Nn5pynS7wIixPsZW5VZlejM9T9Fl4qhqFvVKUE8D/ZKYuhvVHksRh7oIoWW3isMDdKtpg7x6qysqYCh4fmULEUFs4DC9zzKFiMKusrLzdaikK1FegxGGWdWoLtCMGvSXU9XoqLWm5XlWhMsZKG1iPRbdcAzhgmajLIdFneTdZlvJSsubNbdbL2ZSHLL2SJK3AO/lOhFlytCuIa3OA8nK4gtideaf2s2KduCvgxBykaadETaze4udorsZs0uoKYxGHLm040ES7gLAgjgQubFHc9fmrYuvlpGTlDSWuI1DTaQPRYXiuJpFtEgmRJy/yyICYwVSKHOABHE2HvCDtIgYYQS+GiCdTcXRMAJos6tTo5sxhYS3WTcnk1xMcgSAubGM1ao5wfdF/ZXdqTOXvTEyC2CHX3TDOhQ9lvipVPCfaUDrQJDW6MzjfbcBrzPokNnSKFSNS5wF97rfVXwtMtebgZoJkj91xI923OslV2OZYbf5pt6hBMTVmjTJMntGyeJJBkEdQtJzYcbzJnoMjhpPEG++Y3LLxVJwptzmfEZuuCIB5HQehTbnHt5nVuQSRo25A8836KomyyRTpmf3ushxNuNrR1RaTc3attes4XEjQaibi4twlLYCqBRpzZznPYOPeJm3Cw9kWhrVMf5rr8AWCZPkPZFFawE1Jn786a6s3+6E8+H/oqDl8RPlcBWw9bvPkSO2PAjRh/P0Qy7wTG4VPm8Drqgce4F+mhcPYGfWUSm/Wf3/8AeClKhl2+8+7dyG/E7uLpv1bY+6qbbdBu+1nD3DU/QNgd/eK82/b1LDsc+q8BoI5kkRZo3leK2/8A8VqtSW4ZvZNk+IYLyCNw0b7reMtXb6NtfadOi3PUe1jf4jG7hqfJeB21/wAUGd5tFpdcgOPdbHG914HF42pVOao97zxc4n0nRAyrpMdK2cb9sMRUPxZRaw0PXih0/tXiAZzNPItb89VlZVMq0uns9h/8QS05a7RlmzmCCOo3he3w+0KdZgcxwcCN2o6r4oQtHYW23YaoHCS0/E2dR+aM3H8fUsRSWZiKa18DimVqYewyCEtiaC3K5vP4hiibxNJcXWK8UxqZw1Lih0Wphr4IXFoy0XCdrst5JfCMk5uCexDLHosWoHsakASterhcpzNkmLA6TKztji/otrF0XuENjn/ZcbUWa0w1xMkG8c9UTa/wE8l2qwNp2tMeZld2szwj0WKqbIPhGNYMddyYDtHxZ0A/nzultkUQ6llItdFo0xLmTuhrdwtvPFRV9tfdH9bwps69AcQBHlohbWqf4ef4fyXcFXiizW5bFj6Tu/sodGoia2aHEZCWunuAO+JpHGRIS+zBL6wPOPf6rRwzrkAyDJH19/mktlOipVJ0vPuqDVaDHVW5j3nAFouCOzGaDGus+o4IWyT4bjvDyRzi8egKdw9A5yc0Q1zXNicw1Y6TpAJ6+SztlBwpuIgkVCY3kXgA7ju8yg7jqBbSaLCawMgk5hmABM/iLQPROVKYL2yC4y7o0CH5jw7wYN+osgbUtSaNwqNgjSCREHhcJwNDnzExmgg6OALT1lpA8uSozsOJoNi8F0DmXga7lcPIFWLTWBPTK2R+uJVsFTPYAN3l4gHKbvk97dIBvxKjh9/Nx2h4X7jTF+Y/uFBGVBNSbE1oHCXMCBMUnRwq7/4n/wB1Y0/vA0TlqCAeTWC56EoNQkM5eMIO8lziPkVQzUxUFs2uf6bLzm0/tGGudBENMze+kAc1p7XqwwxaJ/8AGTPz9F8yqPLz5rrhjs1sbaWOdXqF7jb8I3NHAJXKmnUMoulyF1b0rlUhWURVFxWIXEHIVSFdSFFeg+x+3jRqCm67HG3Im3oeC+gudIB48N6+PCy+k/Zzahq0muMToeo+u/zWnPOdHxdJRN4umotyub53TVm05uqjROdl3Vmtj4WctuK08W3unosulUMZgLN3LWqOJpyd4XOshbCuSvSPdDSZiywNjjvHyW1i2ZoZx+i40gez8X2mUOHwyfRN7X+7PQJGjTy5tzYI5yU1tUeDAP4QJWF4tsT4PX5pmlSFMPgl0965k9OiV+z7YpgcJ+aDiarjVnQSG8jf5ocMY9kUADrAn2RcA8Nw8mYjcCfYIW1K00HO0+L2dCb2GfCaeQKdOrYdkCnoLGANzYmOthdI7MpE1K4BEkmLTFiLjf7JzBYgVHTvbLfMkz/Sg7IHjVev5qKdwjjI0mHMMGTAEtJ4EgExzSWymA0qkkgBziY5QTu0stHD0YLWg5sueSYnQ6xF5d7LO2XT8KoBbM8iRxdCqr7TGamDYg1WkRcQMsH1BTpZDyYiS3z7jri+l3bpmVm1h4AAIs+naZgEg677T5grSq1T+0AfhyC0g3m7uIgPSfUJbNaRSBtGapuOocXC/wDpA9VGOBdVBEg1d4kHw2mD10vxKthaoFBpIuaj2DiMxcCelgr0virGYAqA9ZaIEza5H6KKBkl1Ucao3SIys3b9yDl7jover5Xf9SEZtLv1DvDxfh4Q+oHnCo0d1/Wrb/U780Gbtxvhn+U9Pu3rwGyaQuea+hbcPgm24/8AicvBbHbZd8PjWP1XaRus9ehq4QOEFYuMwZpm61K3lLC6ikolCiHG5yjeVpmBErif2nso0cpkOa4WcPkeBSCku1suN1XF1RQKjhXo/sXioe5p0iR1kCV5wp/7O1suIZOjjlPnp7wrGcp6fTqt2DoPkuItanrx4KLUcXzdostBlOQLwkqYTlHvNjes1ozQeGuyHeVp4v4T0WVs54zw5pLhvWtjG909FyyQPYlyfJbjG+IP5fqsLYNOCfJbzyA9p8lyqwA4cGo4uBaHAiDoTuIV8XhuzoBszA1PVUx78zhTc/IMwc08eSNtqeyMaxZZRzY58M+arXaWtpkAOM3G+/4gORKmwh4UHmj1ngU2yJcZa08HRYTuuEUKvn7BweLtJA5gEX87pjAu8COIA9bIO0S4YfvgZg24F7yN+9F2afBaf5T7qdVzC5KdTKf3wAADY5SGyd+bMT5K+xm+PWMnX5AphsCtF3l0knKO6WaAuiw71t6W2UZq1x1HqCgYwId2riT8cGdBBBMDnlAPmFXYjZa+d1Y/OJ90c4VjqjMxAzNbkANyaYzm3HUWtl10VNkNllQcahAPAnQ+sJ1QsXTa2jIBA7VoDiAC8Zgc1v4nvGgvNk/icPL2HNlHaEa3Jhrg2CP3WuHmeMoe06DRQECM1UOdcnvFwzWOlxoLLSOHmoCHREnQGZbDm8rim6Re0bytT6MXD0yaFrw5/HXtGi8bgCfrZU7P76RBztJA0ltMGOdwPQJvC4eaBDYu+oIJIHeeSQSLgE90xfvWVSw5sRAk5xAtqacAXtrGvFT8CD3EdoZI79NxnUAMbIPmuZzlI3F9X6wjVG96rqbtjefuxqG6mRMDXRCI1kf5j4//AFCBDahzU407setJy+abOqEOiSOi+mYu7Wni1v8AQ5fLJIcYXfx/Fj1GHq5jZd2ngszbIOxqUNBO+62hBCluq9WM3PbyH/8AJfOit+y5QQeGvBevbQCxtr0JlrYkka8JWv6Zvj0Tp1c+Hew/h7zb+dlilbIp9kx5J/DlbzJ6rGWoznzbi6uKSqwjlbBviow8HA+6oqIV9mw1bMwO3loJB6f+1ElsOt2lBpN5aCD5D6hRdHmeGpuiE0xsEFIl60MNUFhvWK21MEQbhM4z4T0SOE7r43FPYw909FyyRTYo7x8luVWB3d3xK8/sOrJPktd+KipMEADvE6QuVIYo0mPy5wC5nEaHiptn4P1xXalT4Xi27qCqbad4Z6LK1Ni/AZ0ui1MO12am74X3BBvOpg7v7pXY9TwiYJsbDW6YoVM7MpBDmgHpvb5oL7VphtGBoBFzJ3akq2y2TRF4kfmh7VrTh838M/JcwDz2DMoJu243X1M7lOr0/hqJLzUzES3K5loLhbMTxhA2OIrVev0KPQfJDgID2nXloT5fIJLZr/FrwC6JEAiTLTYTabpRsYGi41A4FoysLHgiSYuwtP4bOvxsEjspnhVSXERUc4GdDuto6DBjiAnsDVMtcREgsPMtBuOU5h5pfYbx2dYmCA50zESADfzhVTG2GHsTuPaMsYMXZIka77rTbSIebyJa7QWzAtgkcgI/lJO5ZGKxYfhs+hL2kg6jvBov0aFrVcS0VWsgAuDXOIjUSxodGuojorPozcAw9nNvvKo0JPxFzTI/lHz3IcE1K3DO3j+KnE+RPsr4fEAUZiT2z2jiMxLXEdBPkEJ2IAdXdrDqZA5loj2KnIF+0PaVD/Ezf/y5HW6FSdd389T9fJWdVAdVNzemBf8AeZE+hJQu0He51Hj2B/JFJVHeGy37vX7sr5e5nePVfUZkMF/8v3YfyXzrF4V3avDRPeNuC7+MjWwFWw6LTFYELAwLrdPon6da6WPXjl6a1Gos7aOCMl4Ol05hzOmqYxLJYVI1ZHjMXUc897du3BIOWzVpXKy8TShdHlu9+wSuKAqIIquCsuIPoP2HrZ6DWzdpdP0HuCurD+xWPNNzxEgxMbucKLpHnymqBS0TGG1tqlaQkJvCtynqs1o+HXbxlP4sd09Fn0hLxwCfxR7p6LnUC2KLkLbx1UBt4nhxWJsY949AvROYDdwBgb1xpFKgIpmTPDlpZD2s3wvJdp121A1o6+QVtrHuHp9VlVdh/B6/NHwpkud3mgGwIiRGpG9A2Ee56q+Ox2V+SPiaPcwVBzFXw/UfVG2bPY2EmLCQJ13lU2nUHYmNBI/7TH0Rdi1R2IO6J+adDNJsZBeTJdJOsQfcpbZR8ep1/Nc2djXOde98o6EvM+wVdkk/tFWdJHyRWrhKRBaCBmzOLi0kizTAnW2ZoSexvhqDc6rB8yJ9pXMHXcazjoCRAOkSJg8Ya4wh7FqQKhO6r7Aj+6dUWu49gZAjOyDIM98zcWIkBwI3OHBaGIe41WlsTMXmMrRTOm8/FzHSYzMe8mi/UHtgIyw0QWA5P3mmJni48FoVXHO0AGA4OPey2yEB38UFpGXfm5K9AKJmk4DdUed/77b23QSUKCTVbqe5poSKR3TpI0lDwoJouAI71SoJNx3idRvbMAjgV10Z6/Ms04ZIMeU+ifgXeZ7TvTZhzcuzkH0uqD8Vzao7rMD9HlKI8DPVBJ/BJFie4ZMjQxJshNeC54P/ANjj7Nv6wkQuX92mb3DPkvHY4huLdwJn1H5r1bqncpx/B8hx/Vl5T7RD/ENdyb7Lv4wPG0eyqWIIcM3AiT/7VmPlK/aJpFVjuLB7G6Ix0aLddcMmvhnwjYnFWhZjMVZL18ZzWdOlzWeboFekCuh8rq0xvbLrYaNEBatWmkq1BDRdRQhREMYDHuovDmH+44KJeFFdlxlbVAq76txCDTei022lWuLQwlaGk8wtTEu7vksWjVygbxqVqPr5mTyWKjmw3mTK9DiqxDbarzuyXd4rcLpqNHKVxoBgaeUnjldfdcWHVO7RZ4Mfw3SuQmqWggsIMxqCP7o+IoltCCZMEz1KyLbAEMjhKHWYMweTGZ2p4DdHNW2Me4fP5olXD5qTfhygSQRcxcQdyi8Uq4kPoOtEFwcP4iZPzRsA+KHWB6mEPFYgOw2cCzgXaX9F3ZbpoA9D7yodFbTcKpDIADmSZ1bEFvJzRNufNcwLorVf1uKIaw/aAAQwgExF6gLRBB5GZS+z/wD5FW+sf0/mrQ3+yhz2BxIaWtAuO85vetvBy5mkRcHkh7JqCKkxepBnmQD80bCscajCMpDQ5rs2rXAQCzmQb8uqR2YwZK0tzd8kCJuRFuGuvMop3a1bwLnRzRPG4g+hHqmBWOfQ2IF97XAD+oSkdqu8Jwme8y9hNmpqo4ZwCRJywIvDbm++THoE6pbBElp0jtKjTYzc2PtKjXTVqGfxUj6ti9tLlCo1g2m4xJ7VwHVxgx/pJ8lx1QzWyzJbTjzHDoiOAS951+7O63dPH081Rhgu3eIR5lrTr0BVKjpNTm2mbX0kn5KrQSXbj2gN90tYL+vurEL9oMtMcqZ9TH091l7Sw2fvEaR/u/stdlMZWHk3+oIOJpDvRaw+bl1xqPN/aClmpNO9pHobfkszDMJYYmRHse8B5QV6OlhW1LP0jRa+CwFMANDREA85nWVu5aWXT53XrOBIBKDMr1/22+zwpsZXpiziQ4cDuPmvHqy7dJ7NYbFRYpvOskpnD19x8kVptrBBeQUDMpmRralSmENuHRlMyKp+yhdVpUQEBsnGu7ukpBpsnKVSy24GcI0XB38VqPgNgcFj0XBzgZiNy06rreSxWXdk1Jct8uh7fReb2TZy3q4NiNRdcrFFxRzHLThrwQZ5ceab2o09lG/LqkThm1sriSI4WJ5FObSPhnoudAvs+2KcG+qJVYXMLW2ewyJ0PXkQYQ9hnunqUw52YCo34gPXi0qE+Jjw7sIfGbLfLp5LmyY7G++3qSIU2lWmiSNMpPsl9my6gMsXiZMQJJkWuUGjhYDoI7zRAdFy2TEH5jiElg6gFeoZAgak2FtSmaFQktJ+KSCBukTHPQJXZ4/xNQ8Y9gitDCV5c1w3iHcA7LI5aW8xwSeyasCseDnaa6A+uiYw0yLOEvNjaAATMDSbeqS2Y77znUH9QlBzEVXHDHMZcC2/PMQfSAmMZUiox0ExDQBrNnGPKD0aUpi2htKqTOYFoIJHdE5mi1vhcBPIJyq+HMuQS9t7nVoJBaOIaRJ0hUBoCWPA/wDseeNxxvpc/qylOMzwXFwyMk2JILHCY3quGuyoJiajxPAERMb4sVYmKtQE/hpidL3gx13IgbHSXwG3p04gy2SHb9CJIurUh3na/eDfJ+Fm/rHqquf4joH4Kc9DmCHTPeef4x7sb9VYOMqeG3ll/qH68khi60k/yj6o7qwDGjkD5dpCyMTiJJ/W8/RdcYi+GqwfL8lrYWpMeSwcK6/l+S1sI/5BXIMfazED9hIOpeAB0Mr5uQvQ/abaJqPFJt4MRzmw91gV9YF4tPHmrjNR0iiiiirY7Ksq4KVlM00FyqqOKiirgri4F1VXGFMUakFJtcmGGVtxP0KIzSnnvt5LLoVIMJxz7KVkXZzu8t39ohzQdCPdea2dVlxWy6nvzWi3Jc9DRecjsw0mHDd1TW0n+GehWdSd4cEWjU701iHeF/p+i5WI7sBxczXKTN+CbwtPK+LugehvJPWyT2A6x6n5J8EMLiXSXCb7o0hZWA4n7gj+YRyEq2xwexgRN4kSNTqFbFU8tAjWAZ9JVNg1PCn9alQNUm/A2ZyzPOLeWqTwJ/xL+g+SFhqkPLnHLmcDxHxF2XrY26K+CEYl/QewCBininGuQPhkAT/MwOP9SV2WT43J8gdIPzRHYfO5gJIDgCbEd7NNnxB7ucEdEHA1YNUifjGgJ3jWNBCoJjx4DzMhzg5toIBgwTvPyEDcmu0hwIt8LTzBAg+pjzKS2k7wakWmCOWb+8o5ZewNwyTFicwm/IAIoWDk5o0FVwPMEAW3b1G3qPmPgpm9ogmTPGJ/sh0aga2qYkipIniYHyJXXXfUGk0mDnckRfkqjlSpDnmxPZsI65jCC513QPxsIHHuARPmutPeM2mmPTM6/EcY3KlEXcBAEs5j4Gnd0iy1ELV/uwfr/GFh4it3j+t5W1iD4X6/f/XovN4l3e/XFdsVhvC1NOn5LTwtXhwCxsKbLQoVI9Eq1gY1xZVqT8RmDwBNz6WSLGEmAt7a+F7RwI10/JZFGqabnSLlrm9CbSjcAK4oF1GkCZlLIzXILErsqhK5KKJKipmXEVVrkam5LtciMctuR0O0Teeyzw5NB9kZGwTrraILmwDHFefwjrrap1oF1hDwfLA2b6JrFO8OORWBhKhzi+9ahf4V+BWLAz9n6sg9UTaRL3i3w2sbnN/dJ7CdEgfqyYrOmmSHQ4uMEAn1jdC56Q86qHUnwZu4nlaPoVzZrvAMc/mUPI0Unub+K5I3w2PzXNjPzUTzn6qBitQb2veByuygB0ZS5sOlt5BgR5FBwj/8S8chu6JoOc6oxwDXMiZOrDESOJII9ClsL/8AJd0/JSqZpgl9OAHNaTMmMjhIDgN5gkR5pPZzTmrARJNp3WjddPUX95rhbNGYcDeDy0LfTgkMBVh9cjcZ84lUX2g8Gi8giIbppYX+qrjKsGkZgNbJO69rjlHulnNilUbEwNd1nEEdeSceycmhILLHm0gwZt3S83nTpAUoMntQNTUPDXJbUxrCpRcM5i47Nhk3sXE79dfRWof5v/UM9C2D53J8lHGKp1dFNkzEkZjJJ9VQMMh8Gx7No1kA5jv4SqNPfdFrtt/o3eiu8d8zFqY1/heb9YQH1YLoP4qem8ZfdaiFsS7wo/X3i8zXd3j1+q9Bij4fr/WvO13d4rri1iYoPhHZV+SRY9Fa9VTzavFJfaHKcrhroVWrXhJYqpm32UWQqQoo7VRG0XQVxRBfOuSuBRFdldVYURVGFEaVFFtyHplMA2UUREwp7y1M1lFFlK6NfZM4KoTTM8T8lxRZrJvYrrn9bk/SrFrbfvx6kqKLnQR1EMo5W6XN+JBJXdhnufrkuKLFDOHeRULRpYxzJv8AmlsOf8U4chpbVRRKpvDDK4gaZmczrGpvo0e/FJ4Y9+qP4m/1KKJRbHGKdcfwh0wAZdPAX0HPjKPSaHFoIBGVrhO4tIg+/soogXoPgv8A+s0eogrtJk1SP+W32cVFFUAxHxu50v8AeUpTdJP+lRRbgTxR8P1/rXnqp7y4ousaxdaVfN8lFEbCe5LPaooorjmwFUKKIqKKKIOrkqKIrq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515194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Moment of shame – body language</a:t>
            </a:r>
          </a:p>
          <a:p>
            <a:pPr lvl="1"/>
            <a:r>
              <a:rPr lang="en-US" dirty="0" smtClean="0"/>
              <a:t>Eyes averted</a:t>
            </a:r>
          </a:p>
          <a:p>
            <a:pPr lvl="1"/>
            <a:r>
              <a:rPr lang="en-US" dirty="0" smtClean="0"/>
              <a:t>Head lowered</a:t>
            </a:r>
          </a:p>
          <a:p>
            <a:pPr lvl="1"/>
            <a:r>
              <a:rPr lang="en-US" dirty="0" smtClean="0"/>
              <a:t>Blushing</a:t>
            </a:r>
          </a:p>
          <a:p>
            <a:pPr lvl="1"/>
            <a:r>
              <a:rPr lang="en-US" dirty="0" smtClean="0"/>
              <a:t>Difficulty speaking: stammering, stuttering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8635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1908</Words>
  <Application>Microsoft Office PowerPoint</Application>
  <PresentationFormat>On-screen Show (4:3)</PresentationFormat>
  <Paragraphs>377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Oriel</vt:lpstr>
      <vt:lpstr>A Deeper Look at Overcoming Stigma and Shame </vt:lpstr>
      <vt:lpstr>Voices</vt:lpstr>
      <vt:lpstr>Voices</vt:lpstr>
      <vt:lpstr>INTERSECTION OF SHAME AND STIGMA</vt:lpstr>
      <vt:lpstr>Developmental Models</vt:lpstr>
      <vt:lpstr>PowerPoint Presentation</vt:lpstr>
      <vt:lpstr>Shame</vt:lpstr>
      <vt:lpstr>Shame</vt:lpstr>
      <vt:lpstr>Symptoms of Shame</vt:lpstr>
      <vt:lpstr>Language of Shame </vt:lpstr>
      <vt:lpstr>How Shame Develops</vt:lpstr>
      <vt:lpstr>Disguises of Shame</vt:lpstr>
      <vt:lpstr>Defenses Against Shame</vt:lpstr>
      <vt:lpstr>Defenses Against Shame</vt:lpstr>
      <vt:lpstr>False Self</vt:lpstr>
      <vt:lpstr> Cultural Homophobia </vt:lpstr>
      <vt:lpstr>Internalized Homophobia</vt:lpstr>
      <vt:lpstr>INTERNALIZED HOMOPHOBIA</vt:lpstr>
      <vt:lpstr>Changes in “Masculinity Ideals”</vt:lpstr>
      <vt:lpstr>Risk factors</vt:lpstr>
      <vt:lpstr>Shame</vt:lpstr>
      <vt:lpstr>Stage 1: "Overwhelmed by Shame" </vt:lpstr>
      <vt:lpstr>Stage 2: “Compensation of shame” </vt:lpstr>
      <vt:lpstr>Stage 3: "Discovering Authenticity" </vt:lpstr>
      <vt:lpstr>Developing a relationship with self</vt:lpstr>
      <vt:lpstr>Healing Shame</vt:lpstr>
      <vt:lpstr>Healing Shame</vt:lpstr>
      <vt:lpstr>Healing Shame</vt:lpstr>
      <vt:lpstr>PowerPoint Presentation</vt:lpstr>
      <vt:lpstr>Erving Goffman</vt:lpstr>
      <vt:lpstr>Stigma is… (Goffman)</vt:lpstr>
      <vt:lpstr>Conceptualizing Stigma</vt:lpstr>
      <vt:lpstr>Stigma is Dynamic</vt:lpstr>
      <vt:lpstr>Two sides of stigma</vt:lpstr>
      <vt:lpstr>Manifestations of Stigma </vt:lpstr>
      <vt:lpstr>Discrimination</vt:lpstr>
      <vt:lpstr>Stigma and HIV/AIDS</vt:lpstr>
      <vt:lpstr>Stigma, testing and treatment</vt:lpstr>
      <vt:lpstr>Measuring stigma</vt:lpstr>
      <vt:lpstr>Measures of Stigma</vt:lpstr>
      <vt:lpstr>Available Indicators</vt:lpstr>
      <vt:lpstr>Gaps in Measures</vt:lpstr>
      <vt:lpstr>UNAIDS</vt:lpstr>
      <vt:lpstr>Interventions</vt:lpstr>
      <vt:lpstr>Socio-cognitive interventions</vt:lpstr>
      <vt:lpstr>Socio-cognitive interventions</vt:lpstr>
      <vt:lpstr>Socio-cognitive interventions</vt:lpstr>
      <vt:lpstr>Mass media</vt:lpstr>
      <vt:lpstr>Structural Approaches</vt:lpstr>
      <vt:lpstr>Power:  reciprocal dynamic </vt:lpstr>
      <vt:lpstr>BREAKING OUT OF THE BOX</vt:lpstr>
      <vt:lpstr>The Professional</vt:lpstr>
      <vt:lpstr>Reframe from deficits-based to strengths-based </vt:lpstr>
      <vt:lpstr>Strengths-based approaches (resilience) </vt:lpstr>
      <vt:lpstr>LGBT opinions about S.A. treatment</vt:lpstr>
      <vt:lpstr>Opinions about treatment</vt:lpstr>
      <vt:lpstr>Opinions about Treatment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Deeper Look at Overcoming Stigma and Shame</dc:title>
  <dc:creator>David Asus</dc:creator>
  <cp:lastModifiedBy>David Fawcett</cp:lastModifiedBy>
  <cp:revision>57</cp:revision>
  <dcterms:created xsi:type="dcterms:W3CDTF">2013-10-31T18:43:04Z</dcterms:created>
  <dcterms:modified xsi:type="dcterms:W3CDTF">2013-11-03T16:57:38Z</dcterms:modified>
</cp:coreProperties>
</file>