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80"/>
  </p:notesMasterIdLst>
  <p:sldIdLst>
    <p:sldId id="256" r:id="rId2"/>
    <p:sldId id="34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80" r:id="rId22"/>
    <p:sldId id="279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05" r:id="rId32"/>
    <p:sldId id="306" r:id="rId33"/>
    <p:sldId id="296" r:id="rId34"/>
    <p:sldId id="297" r:id="rId35"/>
    <p:sldId id="298" r:id="rId36"/>
    <p:sldId id="300" r:id="rId37"/>
    <p:sldId id="347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3" r:id="rId73"/>
    <p:sldId id="286" r:id="rId74"/>
    <p:sldId id="344" r:id="rId75"/>
    <p:sldId id="345" r:id="rId76"/>
    <p:sldId id="346" r:id="rId77"/>
    <p:sldId id="348" r:id="rId78"/>
    <p:sldId id="35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9CBDC-AB4C-4499-809B-6F0C2F7489F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ECEE-7DAD-45B4-9D49-35137126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B45FB-2CF0-4094-8964-D54E973AFA61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A84C5-DF05-49D1-9644-E758A554AF58}" type="slidenum">
              <a:rPr lang="en-US"/>
              <a:pPr/>
              <a:t>68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A443-4E93-432C-A458-70CD4E0A4C4F}" type="slidenum">
              <a:rPr lang="en-US"/>
              <a:pPr/>
              <a:t>69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3A09B-397A-4FEA-B0D7-B31B68BDFD6C}" type="slidenum">
              <a:rPr lang="en-US" smtClean="0">
                <a:latin typeface="Arial" charset="0"/>
              </a:rPr>
              <a:pPr/>
              <a:t>71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QUESTIONS?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45BE6-CB29-4379-A6A5-9F2C2A506566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37DD-FB27-4AF6-AE55-F5800915A74A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3513-4056-4576-AB2B-A029D5DC8BD8}" type="slidenum">
              <a:rPr lang="en-US"/>
              <a:pPr/>
              <a:t>26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CEE-7DAD-45B4-9D49-351371264C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2DC66-5EC4-407D-8EE8-EFB03201D992}" type="slidenum">
              <a:rPr lang="en-US"/>
              <a:pPr/>
              <a:t>31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242CC-7F98-4EBD-9B3D-3CBA95AC80CE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DAF95-7C08-4CCE-8A99-E1579EE9CE64}" type="slidenum">
              <a:rPr lang="en-US"/>
              <a:pPr/>
              <a:t>66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3F63-DE5A-4B69-8DBE-613C52A07C1C}" type="slidenum">
              <a:rPr lang="en-US"/>
              <a:pPr/>
              <a:t>67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481D9E-C9F1-4B3A-A770-B16F8DB39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06F024-E10D-4516-8972-01C7329F0A2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6027EA-5539-4DBB-B0D9-9996C50FDE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gbttobacco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mreduction.org/" TargetMode="External"/><Relationship Id="rId2" Type="http://schemas.openxmlformats.org/officeDocument/2006/relationships/hyperlink" Target="http://www.smartrecovery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8153400" cy="2000250"/>
          </a:xfrm>
        </p:spPr>
        <p:txBody>
          <a:bodyPr>
            <a:noAutofit/>
          </a:bodyPr>
          <a:lstStyle/>
          <a:p>
            <a:r>
              <a:rPr lang="en-US" dirty="0" smtClean="0"/>
              <a:t>Clinical Implications of DSM 5 for LGBT Care: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Addictions and Coping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530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David Fawcett PhD, LCSW</a:t>
            </a:r>
          </a:p>
          <a:p>
            <a:r>
              <a:rPr lang="en-US" sz="1800" dirty="0" smtClean="0"/>
              <a:t>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Annual Conference for Mental Health </a:t>
            </a:r>
          </a:p>
          <a:p>
            <a:r>
              <a:rPr lang="en-US" sz="1800" dirty="0" smtClean="0"/>
              <a:t>and Nursing Professionals</a:t>
            </a:r>
          </a:p>
          <a:p>
            <a:r>
              <a:rPr lang="en-US" sz="2400" dirty="0" err="1" smtClean="0"/>
              <a:t>Sunserve</a:t>
            </a:r>
            <a:endParaRPr lang="en-US" sz="24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0928" y="42672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Alcoholism and drug abuse affect LGBT persons at 2-3 times the rate of the general population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art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81200" y="3200400"/>
            <a:ext cx="4953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- 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>
                <a:latin typeface="Tw Cen MT" pitchFamily="34" charset="0"/>
              </a:rPr>
              <a:t>Age at first alcohol or drug use is younger in gays and lesbians</a:t>
            </a:r>
          </a:p>
          <a:p>
            <a:r>
              <a:rPr lang="en-US" sz="2800" dirty="0" smtClean="0">
                <a:latin typeface="Tw Cen MT" pitchFamily="34" charset="0"/>
              </a:rPr>
              <a:t>Among gay male adolescents:</a:t>
            </a:r>
          </a:p>
          <a:p>
            <a:pPr lvl="1"/>
            <a:r>
              <a:rPr lang="en-US" sz="2500" dirty="0" smtClean="0">
                <a:latin typeface="Tw Cen MT" pitchFamily="34" charset="0"/>
              </a:rPr>
              <a:t> 68% reported alcohol use (with 26% using alcohol once or more per week)</a:t>
            </a:r>
          </a:p>
          <a:p>
            <a:pPr lvl="1"/>
            <a:r>
              <a:rPr lang="en-US" sz="2500" dirty="0" smtClean="0">
                <a:latin typeface="Tw Cen MT" pitchFamily="34" charset="0"/>
              </a:rPr>
              <a:t>44% reported drug use (with 8% considering themselves drug-dependent)</a:t>
            </a:r>
            <a:endParaRPr lang="en-US" sz="2500" dirty="0">
              <a:latin typeface="Tw Cen MT" pitchFamily="34" charset="0"/>
            </a:endParaRPr>
          </a:p>
        </p:txBody>
      </p:sp>
      <p:pic>
        <p:nvPicPr>
          <p:cNvPr id="8194" name="Picture 2" descr="C:\Users\David\Pictures\drunk man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924" y="4572000"/>
            <a:ext cx="295348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Gay Men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 smtClean="0"/>
              <a:t>(April 2000 Millennium March in Washington, D.C.)</a:t>
            </a:r>
          </a:p>
          <a:p>
            <a:r>
              <a:rPr lang="en-US" dirty="0" smtClean="0"/>
              <a:t>“How often are party drugs used in your close circle of friends?” </a:t>
            </a:r>
          </a:p>
          <a:p>
            <a:endParaRPr lang="en-US" dirty="0" smtClean="0"/>
          </a:p>
          <a:p>
            <a:pPr lvl="1"/>
            <a:r>
              <a:rPr lang="en-US" sz="3200" i="1" dirty="0" smtClean="0"/>
              <a:t>26.3% used party drugs once a month</a:t>
            </a:r>
          </a:p>
          <a:p>
            <a:pPr lvl="1"/>
            <a:r>
              <a:rPr lang="en-US" sz="3200" dirty="0" smtClean="0"/>
              <a:t>21.9% used one or two times a year</a:t>
            </a:r>
          </a:p>
          <a:p>
            <a:pPr lvl="1"/>
            <a:r>
              <a:rPr lang="en-US" sz="3200" dirty="0" smtClean="0"/>
              <a:t>38.4% never used in their circle of friends</a:t>
            </a:r>
          </a:p>
          <a:p>
            <a:pPr lvl="1"/>
            <a:r>
              <a:rPr lang="en-US" sz="3200" i="1" dirty="0" smtClean="0"/>
              <a:t>(Illicit drug use – not just party: 26% of gen pop – SAMHSA)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Epidemiology- Lesbians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(K-Y Community Health Survey (307 self-identified lesbians)</a:t>
            </a:r>
          </a:p>
          <a:p>
            <a:r>
              <a:rPr lang="en-US" dirty="0" smtClean="0"/>
              <a:t>“How often are party drugs used in your close circle of friends?” </a:t>
            </a:r>
          </a:p>
          <a:p>
            <a:pPr lvl="1"/>
            <a:r>
              <a:rPr lang="en-US" b="1" dirty="0" smtClean="0"/>
              <a:t>61.9% never used party drugs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But growing evidence of party drug use among lesbians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- Lesbians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(Curtin University, Australia 2010)</a:t>
            </a:r>
          </a:p>
          <a:p>
            <a:pPr lvl="1"/>
            <a:r>
              <a:rPr lang="en-US" dirty="0" smtClean="0"/>
              <a:t>33% use tobacco (16% general pop)</a:t>
            </a:r>
          </a:p>
          <a:p>
            <a:pPr lvl="1"/>
            <a:r>
              <a:rPr lang="en-US" dirty="0" smtClean="0"/>
              <a:t>49% used illicit drugs in prior year</a:t>
            </a:r>
          </a:p>
          <a:p>
            <a:pPr lvl="2"/>
            <a:r>
              <a:rPr lang="en-US" dirty="0" smtClean="0"/>
              <a:t>36% marijuana</a:t>
            </a:r>
          </a:p>
          <a:p>
            <a:pPr lvl="2"/>
            <a:r>
              <a:rPr lang="en-US" dirty="0" smtClean="0"/>
              <a:t>18% ecstasy</a:t>
            </a:r>
          </a:p>
          <a:p>
            <a:pPr lvl="2"/>
            <a:r>
              <a:rPr lang="en-US" dirty="0" smtClean="0"/>
              <a:t>16% amphetamines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35% had anti-gay harassment in prior year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20% had domestic violence with partner</a:t>
            </a:r>
          </a:p>
        </p:txBody>
      </p:sp>
    </p:spTree>
    <p:extLst>
      <p:ext uri="{BB962C8B-B14F-4D97-AF65-F5344CB8AC3E}">
        <p14:creationId xmlns:p14="http://schemas.microsoft.com/office/powerpoint/2010/main" val="220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Epidemiology - Transgender Women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(209 transgender women)</a:t>
            </a:r>
          </a:p>
          <a:p>
            <a:r>
              <a:rPr lang="en-US" dirty="0" smtClean="0"/>
              <a:t>Past month use:</a:t>
            </a:r>
          </a:p>
          <a:p>
            <a:pPr lvl="1"/>
            <a:r>
              <a:rPr lang="en-US" dirty="0" smtClean="0"/>
              <a:t>37% used alcohol (heavy drinking 6% gen pop)</a:t>
            </a:r>
          </a:p>
          <a:p>
            <a:pPr lvl="1"/>
            <a:r>
              <a:rPr lang="en-US" dirty="0" smtClean="0"/>
              <a:t>13% used marijuana</a:t>
            </a:r>
          </a:p>
          <a:p>
            <a:pPr lvl="1"/>
            <a:r>
              <a:rPr lang="en-US" b="1" dirty="0" smtClean="0"/>
              <a:t>11% used methamphetamine</a:t>
            </a:r>
          </a:p>
          <a:p>
            <a:pPr lvl="1"/>
            <a:r>
              <a:rPr lang="en-US" b="1" dirty="0" smtClean="0"/>
              <a:t>11% used crack</a:t>
            </a:r>
          </a:p>
          <a:p>
            <a:pPr lvl="1"/>
            <a:r>
              <a:rPr lang="en-US" b="1" dirty="0" smtClean="0"/>
              <a:t>7% used powdered cocaine</a:t>
            </a:r>
          </a:p>
          <a:p>
            <a:pPr lvl="1"/>
            <a:r>
              <a:rPr lang="en-US" dirty="0" smtClean="0"/>
              <a:t>2% used heroin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38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suicide risk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Self harm and suicide</a:t>
            </a:r>
          </a:p>
          <a:p>
            <a:r>
              <a:rPr lang="en-US" sz="2800" dirty="0" smtClean="0"/>
              <a:t>Gay men 7x more likely to have attempted suicide</a:t>
            </a:r>
          </a:p>
          <a:p>
            <a:r>
              <a:rPr lang="en-US" sz="2800" dirty="0" smtClean="0"/>
              <a:t>Gay youth comprise 30% of completed suicides annually</a:t>
            </a:r>
          </a:p>
          <a:p>
            <a:r>
              <a:rPr lang="en-US" sz="2800" dirty="0" smtClean="0"/>
              <a:t>Gay and bisexual men have higher rates of deliberate self-harm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		[John Grant, MD, PhD, U Minn.]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LGBT IDENTITY</a:t>
            </a:r>
          </a:p>
          <a:p>
            <a:pPr lvl="1"/>
            <a:r>
              <a:rPr lang="en-US" sz="3200" dirty="0" smtClean="0"/>
              <a:t>SOCIAL CONTEXT OF ADDICTION</a:t>
            </a:r>
            <a:endParaRPr lang="en-US" sz="32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6576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7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Historical Perspectives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1940s through 1960s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 Same-sex sexual attraction and behavior was </a:t>
            </a:r>
            <a:br>
              <a:rPr lang="en-US" dirty="0" smtClean="0"/>
            </a:br>
            <a:r>
              <a:rPr lang="en-US" dirty="0" smtClean="0"/>
              <a:t>a mental disorder</a:t>
            </a:r>
          </a:p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1957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Dr. Evelyn Hooker’s landmark study finds gays and lesbians “normal”</a:t>
            </a:r>
          </a:p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1973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The American Psychiatric Association removes homosexuality as psychopathology from the DSM</a:t>
            </a:r>
          </a:p>
        </p:txBody>
      </p:sp>
    </p:spTree>
    <p:extLst>
      <p:ext uri="{BB962C8B-B14F-4D97-AF65-F5344CB8AC3E}">
        <p14:creationId xmlns:p14="http://schemas.microsoft.com/office/powerpoint/2010/main" val="2468007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Stigma is Dynamic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Addict, gay, HIV, disabled, sex worker, homeless…</a:t>
            </a:r>
          </a:p>
          <a:p>
            <a:r>
              <a:rPr lang="en-US" dirty="0" smtClean="0"/>
              <a:t>Social context extremely important</a:t>
            </a:r>
          </a:p>
          <a:p>
            <a:pPr lvl="1"/>
            <a:r>
              <a:rPr lang="en-US" dirty="0" smtClean="0"/>
              <a:t>poverty, racism, sexism</a:t>
            </a:r>
          </a:p>
          <a:p>
            <a:r>
              <a:rPr lang="en-US" dirty="0" smtClean="0"/>
              <a:t> Overlapping and reinforcing stigmatized conditions.  </a:t>
            </a:r>
          </a:p>
          <a:p>
            <a:pPr lvl="1"/>
            <a:r>
              <a:rPr lang="en-US" dirty="0" smtClean="0"/>
              <a:t>Double stigma, layers of </a:t>
            </a:r>
          </a:p>
          <a:p>
            <a:pPr lvl="2">
              <a:buFont typeface="Wingdings 2" pitchFamily="18" charset="2"/>
              <a:buNone/>
            </a:pPr>
            <a:r>
              <a:rPr lang="en-US" sz="2800" dirty="0" smtClean="0"/>
              <a:t>stigma, synergistic stigma</a:t>
            </a:r>
          </a:p>
          <a:p>
            <a:endParaRPr lang="en-US" dirty="0" smtClean="0"/>
          </a:p>
        </p:txBody>
      </p:sp>
      <p:pic>
        <p:nvPicPr>
          <p:cNvPr id="20484" name="Picture 3" descr="layers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4468441"/>
            <a:ext cx="2743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1760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Social Context of Addiction</a:t>
            </a:r>
          </a:p>
          <a:p>
            <a:r>
              <a:rPr lang="en-US" dirty="0" smtClean="0"/>
              <a:t>Drugs of Abuse</a:t>
            </a:r>
          </a:p>
          <a:p>
            <a:r>
              <a:rPr lang="en-US" dirty="0" smtClean="0"/>
              <a:t>DSM 5</a:t>
            </a:r>
          </a:p>
          <a:p>
            <a:r>
              <a:rPr lang="en-US" dirty="0" smtClean="0"/>
              <a:t>Treatment and Recovery</a:t>
            </a:r>
          </a:p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hides/dissociates from differences</a:t>
            </a:r>
          </a:p>
          <a:p>
            <a:r>
              <a:rPr lang="en-US" dirty="0" smtClean="0"/>
              <a:t>Difficulty accepting aspects of self that are different from the majority</a:t>
            </a:r>
          </a:p>
          <a:p>
            <a:r>
              <a:rPr lang="en-US" dirty="0" smtClean="0"/>
              <a:t>Substance use allows expression of suppressed desires and needs</a:t>
            </a:r>
          </a:p>
          <a:p>
            <a:pPr lvl="1"/>
            <a:r>
              <a:rPr lang="en-US" dirty="0" smtClean="0"/>
              <a:t>Facilitates denial and dissociation</a:t>
            </a:r>
          </a:p>
          <a:p>
            <a:endParaRPr lang="en-US" dirty="0"/>
          </a:p>
        </p:txBody>
      </p:sp>
      <p:pic>
        <p:nvPicPr>
          <p:cNvPr id="4" name="Picture 3" descr="masks-4-540x4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2460" y="5181600"/>
            <a:ext cx="2196289" cy="16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 Homophobia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Cultural norms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and institutional policies</a:t>
            </a:r>
          </a:p>
          <a:p>
            <a:pPr lvl="1"/>
            <a:r>
              <a:rPr lang="en-US" dirty="0" smtClean="0"/>
              <a:t>Discriminate against LGBT (e.g. marriage, adoption, tax laws, military service, “glass ceiling” in professional settings)</a:t>
            </a:r>
          </a:p>
          <a:p>
            <a:r>
              <a:rPr lang="en-US" dirty="0" smtClean="0"/>
              <a:t>Gender socialization stress</a:t>
            </a:r>
          </a:p>
          <a:p>
            <a:pPr lvl="1"/>
            <a:r>
              <a:rPr lang="en-US" dirty="0" smtClean="0"/>
              <a:t>Men: shaming and punishment of other gay males for failing to achieve masculine ideals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Women: more fluid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    in gender expression/orientation</a:t>
            </a:r>
          </a:p>
          <a:p>
            <a:endParaRPr lang="en-US" dirty="0"/>
          </a:p>
        </p:txBody>
      </p:sp>
      <p:pic>
        <p:nvPicPr>
          <p:cNvPr id="4" name="Picture 3" descr="shame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77000" y="152400"/>
            <a:ext cx="2604516" cy="21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Internalized Homophobia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Devalue other LGBT persons</a:t>
            </a:r>
          </a:p>
          <a:p>
            <a:r>
              <a:rPr lang="en-US" dirty="0" smtClean="0"/>
              <a:t>Hide self /monitor behaviors</a:t>
            </a:r>
          </a:p>
          <a:p>
            <a:r>
              <a:rPr lang="en-US" dirty="0" smtClean="0"/>
              <a:t>Assume marginalized group identity</a:t>
            </a:r>
          </a:p>
          <a:p>
            <a:r>
              <a:rPr lang="en-US" dirty="0" smtClean="0"/>
              <a:t>Disassociate (e.g. during sex play)</a:t>
            </a:r>
          </a:p>
          <a:p>
            <a:pPr lvl="1"/>
            <a:r>
              <a:rPr lang="en-US" dirty="0" smtClean="0"/>
              <a:t>Lust/love</a:t>
            </a:r>
          </a:p>
          <a:p>
            <a:r>
              <a:rPr lang="en-US" dirty="0" smtClean="0"/>
              <a:t>Overachieve</a:t>
            </a:r>
          </a:p>
          <a:p>
            <a:r>
              <a:rPr lang="en-US" dirty="0" smtClean="0"/>
              <a:t>Discomfort with one’s homosexuality</a:t>
            </a:r>
          </a:p>
          <a:p>
            <a:pPr lvl="1"/>
            <a:r>
              <a:rPr lang="en-US" dirty="0" smtClean="0"/>
              <a:t>Excessive fear and anxiety re discovery</a:t>
            </a:r>
          </a:p>
          <a:p>
            <a:pPr lvl="1"/>
            <a:r>
              <a:rPr lang="en-US" dirty="0" smtClean="0"/>
              <a:t>Negative emotional reactions about people who are open</a:t>
            </a:r>
          </a:p>
          <a:p>
            <a:r>
              <a:rPr lang="en-US" dirty="0" smtClean="0"/>
              <a:t>Prejudice and opposition to aspects of LGBT relationships (parenting, public displays)</a:t>
            </a:r>
          </a:p>
          <a:p>
            <a:r>
              <a:rPr lang="en-US" dirty="0" smtClean="0"/>
              <a:t>Rigid conformity to traditional gender roles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1722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Will this experience differ by generation?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69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Sense of self as worthless or bad.</a:t>
            </a:r>
          </a:p>
          <a:p>
            <a:r>
              <a:rPr lang="en-US" dirty="0" smtClean="0"/>
              <a:t> Lack of connectedness to supportive        adults and peers.</a:t>
            </a:r>
          </a:p>
          <a:p>
            <a:r>
              <a:rPr lang="en-US" dirty="0" smtClean="0"/>
              <a:t> Lack of alternative ways to view 		“differentness”</a:t>
            </a:r>
          </a:p>
          <a:p>
            <a:r>
              <a:rPr lang="en-US" dirty="0" smtClean="0"/>
              <a:t> Lack of access to role models.</a:t>
            </a:r>
          </a:p>
          <a:p>
            <a:r>
              <a:rPr lang="en-US" dirty="0" smtClean="0"/>
              <a:t> Lack of opportunities to socialize with other gays/lesbians except bars.</a:t>
            </a:r>
          </a:p>
          <a:p>
            <a:r>
              <a:rPr lang="en-US" dirty="0" smtClean="0"/>
              <a:t> The risk of contracting HIV and other STIs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Drugs of Abuse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9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 bar is primary source of social contact</a:t>
            </a:r>
          </a:p>
          <a:p>
            <a:r>
              <a:rPr lang="en-US" dirty="0" smtClean="0"/>
              <a:t>Refuge from judgment and </a:t>
            </a:r>
            <a:r>
              <a:rPr lang="en-US" dirty="0" err="1" smtClean="0"/>
              <a:t>heteronegativity</a:t>
            </a:r>
            <a:endParaRPr lang="en-US" dirty="0" smtClean="0"/>
          </a:p>
          <a:p>
            <a:r>
              <a:rPr lang="en-US" dirty="0" smtClean="0"/>
              <a:t>Remains a significant social center for LGBT youth</a:t>
            </a:r>
          </a:p>
          <a:p>
            <a:r>
              <a:rPr lang="en-US" dirty="0" smtClean="0"/>
              <a:t>More so in rural areas</a:t>
            </a:r>
            <a:endParaRPr lang="en-US" dirty="0"/>
          </a:p>
        </p:txBody>
      </p:sp>
      <p:pic>
        <p:nvPicPr>
          <p:cNvPr id="7170" name="Picture 2" descr="http://data.whicdn.com/images/24349188/tumblr_m0fj2vpLQt1rpb3n6o1_500_thumb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4191000"/>
            <a:ext cx="3017519" cy="251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9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9" name="Picture 5" descr="drink til you dro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381000"/>
            <a:ext cx="8229600" cy="590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3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http://lgbttobacco.org</a:t>
            </a:r>
            <a:endParaRPr lang="en-US" dirty="0" smtClean="0"/>
          </a:p>
          <a:p>
            <a:r>
              <a:rPr lang="en-US" dirty="0" smtClean="0"/>
              <a:t>More likely to smoke than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general population</a:t>
            </a:r>
          </a:p>
          <a:p>
            <a:r>
              <a:rPr lang="en-US" dirty="0" smtClean="0"/>
              <a:t>Specific targeting by tobacco industry</a:t>
            </a:r>
          </a:p>
          <a:p>
            <a:r>
              <a:rPr lang="en-US" dirty="0" smtClean="0"/>
              <a:t>American Lung Association 2009:</a:t>
            </a:r>
          </a:p>
          <a:p>
            <a:pPr lvl="1"/>
            <a:r>
              <a:rPr lang="en-US" dirty="0" smtClean="0"/>
              <a:t>Gay men  1.1 to 2.4 odds of smoking </a:t>
            </a:r>
          </a:p>
          <a:p>
            <a:pPr lvl="1"/>
            <a:r>
              <a:rPr lang="en-US" dirty="0" smtClean="0"/>
              <a:t>Lesbians 1.2 to 2.0 odds</a:t>
            </a:r>
          </a:p>
          <a:p>
            <a:pPr lvl="1"/>
            <a:r>
              <a:rPr lang="en-US" dirty="0" smtClean="0"/>
              <a:t>Bisexuals 1.3 and up</a:t>
            </a:r>
          </a:p>
          <a:p>
            <a:pPr lvl="1"/>
            <a:r>
              <a:rPr lang="en-US" dirty="0" smtClean="0"/>
              <a:t>Transgender – no data </a:t>
            </a:r>
            <a:endParaRPr lang="en-US" dirty="0"/>
          </a:p>
        </p:txBody>
      </p:sp>
      <p:pic>
        <p:nvPicPr>
          <p:cNvPr id="8" name="Picture 7" descr="Parliament Gay men and dog a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92319" y="381000"/>
            <a:ext cx="19712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9850" y="228600"/>
            <a:ext cx="7498080" cy="1143000"/>
          </a:xfrm>
        </p:spPr>
        <p:txBody>
          <a:bodyPr/>
          <a:lstStyle/>
          <a:p>
            <a:r>
              <a:rPr lang="en-US" dirty="0" smtClean="0"/>
              <a:t>Opiates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833879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Prescription Medication</a:t>
            </a:r>
          </a:p>
          <a:p>
            <a:pPr lvl="1"/>
            <a:r>
              <a:rPr lang="en-US" dirty="0" smtClean="0"/>
              <a:t>Rx opiate deaths surpass </a:t>
            </a:r>
          </a:p>
          <a:p>
            <a:pPr lvl="1">
              <a:buNone/>
            </a:pPr>
            <a:r>
              <a:rPr lang="en-US" dirty="0" smtClean="0"/>
              <a:t>   cocaine and heroin combined</a:t>
            </a:r>
          </a:p>
          <a:p>
            <a:r>
              <a:rPr lang="en-US" dirty="0" smtClean="0"/>
              <a:t>Heroin</a:t>
            </a:r>
          </a:p>
          <a:p>
            <a:pPr lvl="7"/>
            <a:r>
              <a:rPr lang="en-US" sz="2400" dirty="0" smtClean="0"/>
              <a:t>Many </a:t>
            </a:r>
            <a:r>
              <a:rPr lang="en-US" sz="2400" dirty="0" err="1" smtClean="0"/>
              <a:t>rx</a:t>
            </a:r>
            <a:r>
              <a:rPr lang="en-US" sz="2400" dirty="0" smtClean="0"/>
              <a:t> med users go to heroin due to availability and/or cost</a:t>
            </a:r>
            <a:endParaRPr lang="en-US" sz="2400" dirty="0"/>
          </a:p>
        </p:txBody>
      </p:sp>
      <p:pic>
        <p:nvPicPr>
          <p:cNvPr id="4" name="Picture 3" descr="Prescription-Drug-Abuse-A-National-Dilemm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66692" y="149157"/>
            <a:ext cx="3077308" cy="2057400"/>
          </a:xfrm>
          <a:prstGeom prst="rect">
            <a:avLst/>
          </a:prstGeom>
        </p:spPr>
      </p:pic>
      <p:pic>
        <p:nvPicPr>
          <p:cNvPr id="5" name="Picture 4" descr="hero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6800" y="4191000"/>
            <a:ext cx="1889288" cy="24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rates of use in LGBT community</a:t>
            </a:r>
          </a:p>
          <a:p>
            <a:r>
              <a:rPr lang="en-US" dirty="0" smtClean="0"/>
              <a:t>Medical marijuana (HIV)</a:t>
            </a:r>
          </a:p>
          <a:p>
            <a:pPr lvl="1"/>
            <a:r>
              <a:rPr lang="en-US" dirty="0" err="1" smtClean="0"/>
              <a:t>Marinol</a:t>
            </a:r>
            <a:r>
              <a:rPr lang="en-US" dirty="0" smtClean="0"/>
              <a:t>/THC</a:t>
            </a:r>
          </a:p>
          <a:p>
            <a:pPr lvl="1"/>
            <a:r>
              <a:rPr lang="en-US" dirty="0" smtClean="0"/>
              <a:t>Smoke toxins</a:t>
            </a:r>
          </a:p>
          <a:p>
            <a:r>
              <a:rPr lang="en-US" dirty="0" smtClean="0"/>
              <a:t>Higher rates testicular cancer</a:t>
            </a:r>
            <a:endParaRPr lang="en-US" dirty="0"/>
          </a:p>
        </p:txBody>
      </p:sp>
      <p:pic>
        <p:nvPicPr>
          <p:cNvPr id="6" name="Picture 5" descr="LGBTpridepot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7400" y="4038600"/>
            <a:ext cx="2981325" cy="24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2" name="Picture 4" descr="coors ga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457200"/>
            <a:ext cx="7696200" cy="627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1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Powdered cocaine</a:t>
            </a:r>
          </a:p>
          <a:p>
            <a:r>
              <a:rPr lang="en-US" dirty="0" smtClean="0"/>
              <a:t>Crack cocaine</a:t>
            </a:r>
          </a:p>
          <a:p>
            <a:r>
              <a:rPr lang="en-US" dirty="0" smtClean="0"/>
              <a:t>Methamphetamine</a:t>
            </a:r>
          </a:p>
          <a:p>
            <a:pPr lvl="1"/>
            <a:r>
              <a:rPr lang="en-US" dirty="0" smtClean="0"/>
              <a:t>Highly addictive</a:t>
            </a:r>
          </a:p>
          <a:p>
            <a:pPr lvl="1"/>
            <a:r>
              <a:rPr lang="en-US" dirty="0" smtClean="0"/>
              <a:t>Highly sexual</a:t>
            </a:r>
          </a:p>
          <a:p>
            <a:pPr lvl="1"/>
            <a:r>
              <a:rPr lang="en-US" dirty="0" smtClean="0"/>
              <a:t>Increased HIV risk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Bath salts</a:t>
            </a:r>
          </a:p>
          <a:p>
            <a:pPr lvl="1"/>
            <a:r>
              <a:rPr lang="en-US" dirty="0" smtClean="0"/>
              <a:t>MPVD/</a:t>
            </a:r>
            <a:r>
              <a:rPr lang="en-US" dirty="0" err="1" smtClean="0"/>
              <a:t>mephedrone</a:t>
            </a:r>
            <a:endParaRPr lang="en-US" dirty="0" smtClean="0"/>
          </a:p>
          <a:p>
            <a:pPr lvl="1"/>
            <a:r>
              <a:rPr lang="en-US" dirty="0" smtClean="0"/>
              <a:t>4x stronger than </a:t>
            </a:r>
            <a:r>
              <a:rPr lang="en-US" dirty="0" err="1"/>
              <a:t>R</a:t>
            </a:r>
            <a:r>
              <a:rPr lang="en-US" dirty="0" err="1" smtClean="0"/>
              <a:t>italyn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t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0" y="990600"/>
            <a:ext cx="34621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3200" y="1066800"/>
            <a:ext cx="3589338" cy="5638800"/>
            <a:chOff x="144" y="672"/>
            <a:chExt cx="2544" cy="3552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144" y="672"/>
              <a:ext cx="2544" cy="355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596" y="1118"/>
              <a:ext cx="1" cy="17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565" y="2881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565" y="2442"/>
              <a:ext cx="3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565" y="2002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565" y="1558"/>
              <a:ext cx="3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565" y="1118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596" y="2881"/>
              <a:ext cx="1917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59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699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V="1">
              <a:off x="79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V="1">
              <a:off x="89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 flipV="1">
              <a:off x="10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V="1">
              <a:off x="109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flipV="1">
              <a:off x="12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 flipV="1">
              <a:off x="130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V="1">
              <a:off x="14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V="1">
              <a:off x="150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flipV="1">
              <a:off x="160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17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flipV="1">
              <a:off x="1806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19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V="1">
              <a:off x="2011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 flipV="1">
              <a:off x="21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V="1">
              <a:off x="2211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V="1">
              <a:off x="231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 flipV="1">
              <a:off x="2410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251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647" y="2002"/>
              <a:ext cx="103" cy="4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V="1">
              <a:off x="750" y="1956"/>
              <a:ext cx="97" cy="8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847" y="1956"/>
              <a:ext cx="103" cy="3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950" y="1993"/>
              <a:ext cx="102" cy="9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1052" y="1558"/>
              <a:ext cx="98" cy="53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1150" y="1558"/>
              <a:ext cx="102" cy="8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1252" y="1645"/>
              <a:ext cx="103" cy="13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1355" y="1780"/>
              <a:ext cx="97" cy="8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>
              <a:off x="1452" y="1868"/>
              <a:ext cx="102" cy="2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1554" y="1895"/>
              <a:ext cx="103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1657" y="1905"/>
              <a:ext cx="97" cy="14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1754" y="1919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1857" y="1928"/>
              <a:ext cx="102" cy="2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>
              <a:off x="1959" y="1956"/>
              <a:ext cx="98" cy="1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>
              <a:off x="2057" y="1974"/>
              <a:ext cx="102" cy="1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159" y="1993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2262" y="1993"/>
              <a:ext cx="97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>
              <a:off x="2359" y="1993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611" y="1969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714" y="2011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811" y="1923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914" y="1960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1016" y="2057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1114" y="1525"/>
              <a:ext cx="66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1216" y="1613"/>
              <a:ext cx="67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1319" y="1747"/>
              <a:ext cx="66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1416" y="1835"/>
              <a:ext cx="67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1519" y="1863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Rectangle 59"/>
            <p:cNvSpPr>
              <a:spLocks noChangeArrowheads="1"/>
            </p:cNvSpPr>
            <p:nvPr/>
          </p:nvSpPr>
          <p:spPr bwMode="auto">
            <a:xfrm>
              <a:off x="1621" y="1872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1718" y="1886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1821" y="1895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Rectangle 62"/>
            <p:cNvSpPr>
              <a:spLocks noChangeArrowheads="1"/>
            </p:cNvSpPr>
            <p:nvPr/>
          </p:nvSpPr>
          <p:spPr bwMode="auto">
            <a:xfrm>
              <a:off x="1923" y="1923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2021" y="1942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64"/>
            <p:cNvSpPr>
              <a:spLocks noChangeArrowheads="1"/>
            </p:cNvSpPr>
            <p:nvPr/>
          </p:nvSpPr>
          <p:spPr bwMode="auto">
            <a:xfrm>
              <a:off x="2123" y="1960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Rectangle 65"/>
            <p:cNvSpPr>
              <a:spLocks noChangeArrowheads="1"/>
            </p:cNvSpPr>
            <p:nvPr/>
          </p:nvSpPr>
          <p:spPr bwMode="auto">
            <a:xfrm>
              <a:off x="2226" y="1969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2323" y="1960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2426" y="1969"/>
              <a:ext cx="66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Rectangle 68"/>
            <p:cNvSpPr>
              <a:spLocks noChangeArrowheads="1"/>
            </p:cNvSpPr>
            <p:nvPr/>
          </p:nvSpPr>
          <p:spPr bwMode="auto">
            <a:xfrm>
              <a:off x="463" y="2830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406" y="238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4" name="Rectangle 70"/>
            <p:cNvSpPr>
              <a:spLocks noChangeArrowheads="1"/>
            </p:cNvSpPr>
            <p:nvPr/>
          </p:nvSpPr>
          <p:spPr bwMode="auto">
            <a:xfrm>
              <a:off x="349" y="195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5" name="Rectangle 71"/>
            <p:cNvSpPr>
              <a:spLocks noChangeArrowheads="1"/>
            </p:cNvSpPr>
            <p:nvPr/>
          </p:nvSpPr>
          <p:spPr bwMode="auto">
            <a:xfrm>
              <a:off x="349" y="1507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349" y="1068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621" y="295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8" name="Rectangle 74"/>
            <p:cNvSpPr>
              <a:spLocks noChangeArrowheads="1"/>
            </p:cNvSpPr>
            <p:nvPr/>
          </p:nvSpPr>
          <p:spPr bwMode="auto">
            <a:xfrm>
              <a:off x="1196" y="295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1774" y="2958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0" name="Rectangle 76"/>
            <p:cNvSpPr>
              <a:spLocks noChangeArrowheads="1"/>
            </p:cNvSpPr>
            <p:nvPr/>
          </p:nvSpPr>
          <p:spPr bwMode="auto">
            <a:xfrm>
              <a:off x="2380" y="2958"/>
              <a:ext cx="1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1" name="Rectangle 77"/>
            <p:cNvSpPr>
              <a:spLocks noChangeArrowheads="1"/>
            </p:cNvSpPr>
            <p:nvPr/>
          </p:nvSpPr>
          <p:spPr bwMode="auto">
            <a:xfrm>
              <a:off x="1308" y="3107"/>
              <a:ext cx="6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Time (min)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 rot="16200000">
              <a:off x="-328" y="2015"/>
              <a:ext cx="11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% of Basal DA Output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42063" name="Rectangle 79"/>
            <p:cNvSpPr>
              <a:spLocks noChangeArrowheads="1"/>
            </p:cNvSpPr>
            <p:nvPr/>
          </p:nvSpPr>
          <p:spPr bwMode="auto">
            <a:xfrm>
              <a:off x="1705" y="1220"/>
              <a:ext cx="58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NAc shell</a:t>
              </a:r>
              <a:b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</a:b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>
              <a:off x="652" y="2439"/>
              <a:ext cx="85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>
              <a:off x="652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1503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>
              <a:off x="1050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8" name="Rectangle 84"/>
            <p:cNvSpPr>
              <a:spLocks noChangeArrowheads="1"/>
            </p:cNvSpPr>
            <p:nvPr/>
          </p:nvSpPr>
          <p:spPr bwMode="auto">
            <a:xfrm>
              <a:off x="670" y="2283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Empty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9" name="Rectangle 85"/>
            <p:cNvSpPr>
              <a:spLocks noChangeArrowheads="1"/>
            </p:cNvSpPr>
            <p:nvPr/>
          </p:nvSpPr>
          <p:spPr bwMode="auto">
            <a:xfrm>
              <a:off x="737" y="2470"/>
              <a:ext cx="2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Box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70" name="Rectangle 86"/>
            <p:cNvSpPr>
              <a:spLocks noChangeArrowheads="1"/>
            </p:cNvSpPr>
            <p:nvPr/>
          </p:nvSpPr>
          <p:spPr bwMode="auto">
            <a:xfrm>
              <a:off x="1058" y="2470"/>
              <a:ext cx="4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Feeding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71" name="Rectangle 87"/>
            <p:cNvSpPr>
              <a:spLocks noChangeArrowheads="1"/>
            </p:cNvSpPr>
            <p:nvPr/>
          </p:nvSpPr>
          <p:spPr bwMode="auto">
            <a:xfrm>
              <a:off x="1035" y="3792"/>
              <a:ext cx="13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FFFF00"/>
                  </a:solidFill>
                  <a:latin typeface="Times New Roman" pitchFamily="18" charset="0"/>
                </a:rPr>
                <a:t>Source: Di Chiara et al.</a:t>
              </a:r>
            </a:p>
          </p:txBody>
        </p:sp>
        <p:sp>
          <p:nvSpPr>
            <p:cNvPr id="42072" name="Text Box 88"/>
            <p:cNvSpPr txBox="1">
              <a:spLocks noChangeArrowheads="1"/>
            </p:cNvSpPr>
            <p:nvPr/>
          </p:nvSpPr>
          <p:spPr bwMode="auto">
            <a:xfrm>
              <a:off x="1008" y="777"/>
              <a:ext cx="7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FFFF00"/>
                  </a:solidFill>
                  <a:latin typeface="Times New Roman" pitchFamily="18" charset="0"/>
                </a:rPr>
                <a:t>FOOD</a:t>
              </a: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95738" y="1066800"/>
            <a:ext cx="5013325" cy="5638800"/>
            <a:chOff x="2832" y="672"/>
            <a:chExt cx="3552" cy="3552"/>
          </a:xfrm>
        </p:grpSpPr>
        <p:sp>
          <p:nvSpPr>
            <p:cNvPr id="42074" name="Rectangle 90"/>
            <p:cNvSpPr>
              <a:spLocks noChangeArrowheads="1"/>
            </p:cNvSpPr>
            <p:nvPr/>
          </p:nvSpPr>
          <p:spPr bwMode="auto">
            <a:xfrm>
              <a:off x="2832" y="672"/>
              <a:ext cx="3552" cy="355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5" name="Rectangle 91"/>
            <p:cNvSpPr>
              <a:spLocks noChangeArrowheads="1"/>
            </p:cNvSpPr>
            <p:nvPr/>
          </p:nvSpPr>
          <p:spPr bwMode="auto">
            <a:xfrm>
              <a:off x="5213" y="2906"/>
              <a:ext cx="815" cy="23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>
              <a:off x="3501" y="1771"/>
              <a:ext cx="1" cy="107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>
              <a:off x="3626" y="1392"/>
              <a:ext cx="1" cy="145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>
              <a:off x="4917" y="1798"/>
              <a:ext cx="1" cy="105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>
              <a:off x="5027" y="1823"/>
              <a:ext cx="1" cy="102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>
              <a:off x="5211" y="1763"/>
              <a:ext cx="1" cy="108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Line 97"/>
            <p:cNvSpPr>
              <a:spLocks noChangeShapeType="1"/>
            </p:cNvSpPr>
            <p:nvPr/>
          </p:nvSpPr>
          <p:spPr bwMode="auto">
            <a:xfrm>
              <a:off x="5327" y="1643"/>
              <a:ext cx="0" cy="12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Line 98"/>
            <p:cNvSpPr>
              <a:spLocks noChangeShapeType="1"/>
            </p:cNvSpPr>
            <p:nvPr/>
          </p:nvSpPr>
          <p:spPr bwMode="auto">
            <a:xfrm>
              <a:off x="3353" y="1101"/>
              <a:ext cx="0" cy="88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Line 99"/>
            <p:cNvSpPr>
              <a:spLocks noChangeShapeType="1"/>
            </p:cNvSpPr>
            <p:nvPr/>
          </p:nvSpPr>
          <p:spPr bwMode="auto">
            <a:xfrm>
              <a:off x="3327" y="1546"/>
              <a:ext cx="2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4" name="Line 100"/>
            <p:cNvSpPr>
              <a:spLocks noChangeShapeType="1"/>
            </p:cNvSpPr>
            <p:nvPr/>
          </p:nvSpPr>
          <p:spPr bwMode="auto">
            <a:xfrm>
              <a:off x="3327" y="1101"/>
              <a:ext cx="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5" name="Line 101"/>
            <p:cNvSpPr>
              <a:spLocks noChangeShapeType="1"/>
            </p:cNvSpPr>
            <p:nvPr/>
          </p:nvSpPr>
          <p:spPr bwMode="auto">
            <a:xfrm flipV="1">
              <a:off x="3427" y="1546"/>
              <a:ext cx="143" cy="39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6" name="Line 102"/>
            <p:cNvSpPr>
              <a:spLocks noChangeShapeType="1"/>
            </p:cNvSpPr>
            <p:nvPr/>
          </p:nvSpPr>
          <p:spPr bwMode="auto">
            <a:xfrm flipV="1">
              <a:off x="3570" y="1101"/>
              <a:ext cx="147" cy="4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Line 103"/>
            <p:cNvSpPr>
              <a:spLocks noChangeShapeType="1"/>
            </p:cNvSpPr>
            <p:nvPr/>
          </p:nvSpPr>
          <p:spPr bwMode="auto">
            <a:xfrm>
              <a:off x="3717" y="1101"/>
              <a:ext cx="142" cy="17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Line 104"/>
            <p:cNvSpPr>
              <a:spLocks noChangeShapeType="1"/>
            </p:cNvSpPr>
            <p:nvPr/>
          </p:nvSpPr>
          <p:spPr bwMode="auto">
            <a:xfrm>
              <a:off x="3859" y="1279"/>
              <a:ext cx="143" cy="10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9" name="Line 105"/>
            <p:cNvSpPr>
              <a:spLocks noChangeShapeType="1"/>
            </p:cNvSpPr>
            <p:nvPr/>
          </p:nvSpPr>
          <p:spPr bwMode="auto">
            <a:xfrm flipV="1">
              <a:off x="4002" y="1339"/>
              <a:ext cx="147" cy="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Line 106"/>
            <p:cNvSpPr>
              <a:spLocks noChangeShapeType="1"/>
            </p:cNvSpPr>
            <p:nvPr/>
          </p:nvSpPr>
          <p:spPr bwMode="auto">
            <a:xfrm>
              <a:off x="4149" y="1339"/>
              <a:ext cx="143" cy="11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V="1">
              <a:off x="4292" y="1445"/>
              <a:ext cx="147" cy="1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Line 108"/>
            <p:cNvSpPr>
              <a:spLocks noChangeShapeType="1"/>
            </p:cNvSpPr>
            <p:nvPr/>
          </p:nvSpPr>
          <p:spPr bwMode="auto">
            <a:xfrm>
              <a:off x="4578" y="1481"/>
              <a:ext cx="98" cy="5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Line 109"/>
            <p:cNvSpPr>
              <a:spLocks noChangeShapeType="1"/>
            </p:cNvSpPr>
            <p:nvPr/>
          </p:nvSpPr>
          <p:spPr bwMode="auto">
            <a:xfrm>
              <a:off x="4676" y="1533"/>
              <a:ext cx="147" cy="21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Line 110"/>
            <p:cNvSpPr>
              <a:spLocks noChangeShapeType="1"/>
            </p:cNvSpPr>
            <p:nvPr/>
          </p:nvSpPr>
          <p:spPr bwMode="auto">
            <a:xfrm>
              <a:off x="4823" y="1748"/>
              <a:ext cx="142" cy="6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Line 111"/>
            <p:cNvSpPr>
              <a:spLocks noChangeShapeType="1"/>
            </p:cNvSpPr>
            <p:nvPr/>
          </p:nvSpPr>
          <p:spPr bwMode="auto">
            <a:xfrm>
              <a:off x="4965" y="1808"/>
              <a:ext cx="143" cy="2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Line 112"/>
            <p:cNvSpPr>
              <a:spLocks noChangeShapeType="1"/>
            </p:cNvSpPr>
            <p:nvPr/>
          </p:nvSpPr>
          <p:spPr bwMode="auto">
            <a:xfrm flipV="1">
              <a:off x="5108" y="1719"/>
              <a:ext cx="147" cy="1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 flipV="1">
              <a:off x="5255" y="1562"/>
              <a:ext cx="143" cy="15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>
              <a:off x="5398" y="1562"/>
              <a:ext cx="147" cy="20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9" name="Line 115"/>
            <p:cNvSpPr>
              <a:spLocks noChangeShapeType="1"/>
            </p:cNvSpPr>
            <p:nvPr/>
          </p:nvSpPr>
          <p:spPr bwMode="auto">
            <a:xfrm flipV="1">
              <a:off x="5545" y="1748"/>
              <a:ext cx="143" cy="1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Line 116"/>
            <p:cNvSpPr>
              <a:spLocks noChangeShapeType="1"/>
            </p:cNvSpPr>
            <p:nvPr/>
          </p:nvSpPr>
          <p:spPr bwMode="auto">
            <a:xfrm>
              <a:off x="5688" y="1748"/>
              <a:ext cx="143" cy="6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Rectangle 117"/>
            <p:cNvSpPr>
              <a:spLocks noChangeArrowheads="1"/>
            </p:cNvSpPr>
            <p:nvPr/>
          </p:nvSpPr>
          <p:spPr bwMode="auto">
            <a:xfrm>
              <a:off x="3397" y="1913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Rectangle 118"/>
            <p:cNvSpPr>
              <a:spLocks noChangeArrowheads="1"/>
            </p:cNvSpPr>
            <p:nvPr/>
          </p:nvSpPr>
          <p:spPr bwMode="auto">
            <a:xfrm>
              <a:off x="3539" y="1517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Rectangle 119"/>
            <p:cNvSpPr>
              <a:spLocks noChangeArrowheads="1"/>
            </p:cNvSpPr>
            <p:nvPr/>
          </p:nvSpPr>
          <p:spPr bwMode="auto">
            <a:xfrm>
              <a:off x="3686" y="1073"/>
              <a:ext cx="57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Rectangle 120"/>
            <p:cNvSpPr>
              <a:spLocks noChangeArrowheads="1"/>
            </p:cNvSpPr>
            <p:nvPr/>
          </p:nvSpPr>
          <p:spPr bwMode="auto">
            <a:xfrm>
              <a:off x="3829" y="125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Rectangle 121"/>
            <p:cNvSpPr>
              <a:spLocks noChangeArrowheads="1"/>
            </p:cNvSpPr>
            <p:nvPr/>
          </p:nvSpPr>
          <p:spPr bwMode="auto">
            <a:xfrm>
              <a:off x="3972" y="1356"/>
              <a:ext cx="56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Rectangle 122"/>
            <p:cNvSpPr>
              <a:spLocks noChangeArrowheads="1"/>
            </p:cNvSpPr>
            <p:nvPr/>
          </p:nvSpPr>
          <p:spPr bwMode="auto">
            <a:xfrm>
              <a:off x="4119" y="1311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Rectangle 123"/>
            <p:cNvSpPr>
              <a:spLocks noChangeArrowheads="1"/>
            </p:cNvSpPr>
            <p:nvPr/>
          </p:nvSpPr>
          <p:spPr bwMode="auto">
            <a:xfrm>
              <a:off x="4262" y="1428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Rectangle 124"/>
            <p:cNvSpPr>
              <a:spLocks noChangeArrowheads="1"/>
            </p:cNvSpPr>
            <p:nvPr/>
          </p:nvSpPr>
          <p:spPr bwMode="auto">
            <a:xfrm>
              <a:off x="4409" y="1416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125"/>
            <p:cNvSpPr>
              <a:spLocks noChangeArrowheads="1"/>
            </p:cNvSpPr>
            <p:nvPr/>
          </p:nvSpPr>
          <p:spPr bwMode="auto">
            <a:xfrm>
              <a:off x="4645" y="1505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126"/>
            <p:cNvSpPr>
              <a:spLocks noChangeArrowheads="1"/>
            </p:cNvSpPr>
            <p:nvPr/>
          </p:nvSpPr>
          <p:spPr bwMode="auto">
            <a:xfrm>
              <a:off x="4792" y="1719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127"/>
            <p:cNvSpPr>
              <a:spLocks noChangeArrowheads="1"/>
            </p:cNvSpPr>
            <p:nvPr/>
          </p:nvSpPr>
          <p:spPr bwMode="auto">
            <a:xfrm>
              <a:off x="4935" y="178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Rectangle 128"/>
            <p:cNvSpPr>
              <a:spLocks noChangeArrowheads="1"/>
            </p:cNvSpPr>
            <p:nvPr/>
          </p:nvSpPr>
          <p:spPr bwMode="auto">
            <a:xfrm>
              <a:off x="5078" y="180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Rectangle 129"/>
            <p:cNvSpPr>
              <a:spLocks noChangeArrowheads="1"/>
            </p:cNvSpPr>
            <p:nvPr/>
          </p:nvSpPr>
          <p:spPr bwMode="auto">
            <a:xfrm>
              <a:off x="5225" y="1691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Rectangle 130"/>
            <p:cNvSpPr>
              <a:spLocks noChangeArrowheads="1"/>
            </p:cNvSpPr>
            <p:nvPr/>
          </p:nvSpPr>
          <p:spPr bwMode="auto">
            <a:xfrm>
              <a:off x="5368" y="1533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5" name="Rectangle 131"/>
            <p:cNvSpPr>
              <a:spLocks noChangeArrowheads="1"/>
            </p:cNvSpPr>
            <p:nvPr/>
          </p:nvSpPr>
          <p:spPr bwMode="auto">
            <a:xfrm>
              <a:off x="5515" y="1736"/>
              <a:ext cx="56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Rectangle 132"/>
            <p:cNvSpPr>
              <a:spLocks noChangeArrowheads="1"/>
            </p:cNvSpPr>
            <p:nvPr/>
          </p:nvSpPr>
          <p:spPr bwMode="auto">
            <a:xfrm>
              <a:off x="5658" y="1719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Rectangle 133"/>
            <p:cNvSpPr>
              <a:spLocks noChangeArrowheads="1"/>
            </p:cNvSpPr>
            <p:nvPr/>
          </p:nvSpPr>
          <p:spPr bwMode="auto">
            <a:xfrm>
              <a:off x="5800" y="1780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8" name="Rectangle 134"/>
            <p:cNvSpPr>
              <a:spLocks noChangeArrowheads="1"/>
            </p:cNvSpPr>
            <p:nvPr/>
          </p:nvSpPr>
          <p:spPr bwMode="auto">
            <a:xfrm>
              <a:off x="3146" y="194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19" name="Rectangle 135"/>
            <p:cNvSpPr>
              <a:spLocks noChangeArrowheads="1"/>
            </p:cNvSpPr>
            <p:nvPr/>
          </p:nvSpPr>
          <p:spPr bwMode="auto">
            <a:xfrm>
              <a:off x="3146" y="150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20" name="Rectangle 136"/>
            <p:cNvSpPr>
              <a:spLocks noChangeArrowheads="1"/>
            </p:cNvSpPr>
            <p:nvPr/>
          </p:nvSpPr>
          <p:spPr bwMode="auto">
            <a:xfrm>
              <a:off x="3146" y="105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21" name="Rectangle 137"/>
            <p:cNvSpPr>
              <a:spLocks noChangeArrowheads="1"/>
            </p:cNvSpPr>
            <p:nvPr/>
          </p:nvSpPr>
          <p:spPr bwMode="auto">
            <a:xfrm rot="16200000">
              <a:off x="2209" y="1811"/>
              <a:ext cx="16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DA Concentration (% Baseline)</a:t>
              </a:r>
              <a:endParaRPr lang="en-US" sz="1400">
                <a:latin typeface="Times New Roman" pitchFamily="18" charset="0"/>
              </a:endParaRPr>
            </a:p>
          </p:txBody>
        </p:sp>
        <p:grpSp>
          <p:nvGrpSpPr>
            <p:cNvPr id="4" name="Group 138"/>
            <p:cNvGrpSpPr>
              <a:grpSpLocks/>
            </p:cNvGrpSpPr>
            <p:nvPr/>
          </p:nvGrpSpPr>
          <p:grpSpPr bwMode="auto">
            <a:xfrm>
              <a:off x="4323" y="3408"/>
              <a:ext cx="717" cy="320"/>
              <a:chOff x="509" y="3092"/>
              <a:chExt cx="994" cy="475"/>
            </a:xfrm>
          </p:grpSpPr>
          <p:sp>
            <p:nvSpPr>
              <p:cNvPr id="42123" name="Rectangle 139"/>
              <p:cNvSpPr>
                <a:spLocks noChangeArrowheads="1"/>
              </p:cNvSpPr>
              <p:nvPr/>
            </p:nvSpPr>
            <p:spPr bwMode="auto">
              <a:xfrm>
                <a:off x="509" y="3121"/>
                <a:ext cx="73" cy="72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Rectangle 140"/>
              <p:cNvSpPr>
                <a:spLocks noChangeArrowheads="1"/>
              </p:cNvSpPr>
              <p:nvPr/>
            </p:nvSpPr>
            <p:spPr bwMode="auto">
              <a:xfrm>
                <a:off x="629" y="3092"/>
                <a:ext cx="47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Mounts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2125" name="Rectangle 141"/>
              <p:cNvSpPr>
                <a:spLocks noChangeArrowheads="1"/>
              </p:cNvSpPr>
              <p:nvPr/>
            </p:nvSpPr>
            <p:spPr bwMode="auto">
              <a:xfrm>
                <a:off x="510" y="3275"/>
                <a:ext cx="72" cy="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Rectangle 142"/>
              <p:cNvSpPr>
                <a:spLocks noChangeArrowheads="1"/>
              </p:cNvSpPr>
              <p:nvPr/>
            </p:nvSpPr>
            <p:spPr bwMode="auto">
              <a:xfrm>
                <a:off x="629" y="3245"/>
                <a:ext cx="87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Intromissions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2127" name="Rectangle 143"/>
              <p:cNvSpPr>
                <a:spLocks noChangeArrowheads="1"/>
              </p:cNvSpPr>
              <p:nvPr/>
            </p:nvSpPr>
            <p:spPr bwMode="auto">
              <a:xfrm>
                <a:off x="509" y="3420"/>
                <a:ext cx="73" cy="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Rectangle 144"/>
              <p:cNvSpPr>
                <a:spLocks noChangeArrowheads="1"/>
              </p:cNvSpPr>
              <p:nvPr/>
            </p:nvSpPr>
            <p:spPr bwMode="auto">
              <a:xfrm>
                <a:off x="629" y="3397"/>
                <a:ext cx="7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Ejaculations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>
              <a:off x="3327" y="1986"/>
              <a:ext cx="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0" name="Rectangle 146"/>
            <p:cNvSpPr>
              <a:spLocks noChangeArrowheads="1"/>
            </p:cNvSpPr>
            <p:nvPr/>
          </p:nvSpPr>
          <p:spPr bwMode="auto">
            <a:xfrm>
              <a:off x="6040" y="200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>
              <a:off x="4612" y="3144"/>
              <a:ext cx="130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V="1">
              <a:off x="3356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 flipV="1">
              <a:off x="3503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 flipV="1">
              <a:off x="364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Line 151"/>
            <p:cNvSpPr>
              <a:spLocks noChangeShapeType="1"/>
            </p:cNvSpPr>
            <p:nvPr/>
          </p:nvSpPr>
          <p:spPr bwMode="auto">
            <a:xfrm flipV="1">
              <a:off x="3792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6" name="Line 152"/>
            <p:cNvSpPr>
              <a:spLocks noChangeShapeType="1"/>
            </p:cNvSpPr>
            <p:nvPr/>
          </p:nvSpPr>
          <p:spPr bwMode="auto">
            <a:xfrm flipV="1">
              <a:off x="393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 flipV="1">
              <a:off x="4082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 flipV="1">
              <a:off x="422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 flipV="1">
              <a:off x="4368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6"/>
            <p:cNvGrpSpPr>
              <a:grpSpLocks/>
            </p:cNvGrpSpPr>
            <p:nvPr/>
          </p:nvGrpSpPr>
          <p:grpSpPr bwMode="auto">
            <a:xfrm>
              <a:off x="4515" y="2844"/>
              <a:ext cx="96" cy="323"/>
              <a:chOff x="3073" y="3931"/>
              <a:chExt cx="134" cy="36"/>
            </a:xfrm>
          </p:grpSpPr>
          <p:sp>
            <p:nvSpPr>
              <p:cNvPr id="42141" name="Line 157"/>
              <p:cNvSpPr>
                <a:spLocks noChangeShapeType="1"/>
              </p:cNvSpPr>
              <p:nvPr/>
            </p:nvSpPr>
            <p:spPr bwMode="auto">
              <a:xfrm flipV="1">
                <a:off x="3073" y="3931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Line 158"/>
              <p:cNvSpPr>
                <a:spLocks noChangeShapeType="1"/>
              </p:cNvSpPr>
              <p:nvPr/>
            </p:nvSpPr>
            <p:spPr bwMode="auto">
              <a:xfrm flipV="1">
                <a:off x="3206" y="3931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43" name="Line 159"/>
            <p:cNvSpPr>
              <a:spLocks noChangeShapeType="1"/>
            </p:cNvSpPr>
            <p:nvPr/>
          </p:nvSpPr>
          <p:spPr bwMode="auto">
            <a:xfrm flipV="1">
              <a:off x="4758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Line 160"/>
            <p:cNvSpPr>
              <a:spLocks noChangeShapeType="1"/>
            </p:cNvSpPr>
            <p:nvPr/>
          </p:nvSpPr>
          <p:spPr bwMode="auto">
            <a:xfrm flipV="1">
              <a:off x="4901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5" name="Line 161"/>
            <p:cNvSpPr>
              <a:spLocks noChangeShapeType="1"/>
            </p:cNvSpPr>
            <p:nvPr/>
          </p:nvSpPr>
          <p:spPr bwMode="auto">
            <a:xfrm flipV="1">
              <a:off x="504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6" name="Line 162"/>
            <p:cNvSpPr>
              <a:spLocks noChangeShapeType="1"/>
            </p:cNvSpPr>
            <p:nvPr/>
          </p:nvSpPr>
          <p:spPr bwMode="auto">
            <a:xfrm flipV="1">
              <a:off x="519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7" name="Line 163"/>
            <p:cNvSpPr>
              <a:spLocks noChangeShapeType="1"/>
            </p:cNvSpPr>
            <p:nvPr/>
          </p:nvSpPr>
          <p:spPr bwMode="auto">
            <a:xfrm flipV="1">
              <a:off x="533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8" name="Line 164"/>
            <p:cNvSpPr>
              <a:spLocks noChangeShapeType="1"/>
            </p:cNvSpPr>
            <p:nvPr/>
          </p:nvSpPr>
          <p:spPr bwMode="auto">
            <a:xfrm flipV="1">
              <a:off x="548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 flipV="1">
              <a:off x="562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 flipV="1">
              <a:off x="577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 flipV="1">
              <a:off x="5913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>
              <a:off x="3356" y="3144"/>
              <a:ext cx="116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>
              <a:off x="4436" y="1442"/>
              <a:ext cx="80" cy="4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4" name="Line 170"/>
            <p:cNvSpPr>
              <a:spLocks noChangeShapeType="1"/>
            </p:cNvSpPr>
            <p:nvPr/>
          </p:nvSpPr>
          <p:spPr bwMode="auto">
            <a:xfrm flipH="1">
              <a:off x="4492" y="1440"/>
              <a:ext cx="46" cy="8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Line 171"/>
            <p:cNvSpPr>
              <a:spLocks noChangeShapeType="1"/>
            </p:cNvSpPr>
            <p:nvPr/>
          </p:nvSpPr>
          <p:spPr bwMode="auto">
            <a:xfrm flipH="1">
              <a:off x="4553" y="1448"/>
              <a:ext cx="45" cy="8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Rectangle 172"/>
            <p:cNvSpPr>
              <a:spLocks noChangeArrowheads="1"/>
            </p:cNvSpPr>
            <p:nvPr/>
          </p:nvSpPr>
          <p:spPr bwMode="auto">
            <a:xfrm>
              <a:off x="3667" y="2587"/>
              <a:ext cx="30" cy="263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Rectangle 173"/>
            <p:cNvSpPr>
              <a:spLocks noChangeArrowheads="1"/>
            </p:cNvSpPr>
            <p:nvPr/>
          </p:nvSpPr>
          <p:spPr bwMode="auto">
            <a:xfrm>
              <a:off x="3810" y="2708"/>
              <a:ext cx="35" cy="142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Rectangle 174"/>
            <p:cNvSpPr>
              <a:spLocks noChangeArrowheads="1"/>
            </p:cNvSpPr>
            <p:nvPr/>
          </p:nvSpPr>
          <p:spPr bwMode="auto">
            <a:xfrm>
              <a:off x="3958" y="2615"/>
              <a:ext cx="31" cy="23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9" name="Rectangle 175"/>
            <p:cNvSpPr>
              <a:spLocks noChangeArrowheads="1"/>
            </p:cNvSpPr>
            <p:nvPr/>
          </p:nvSpPr>
          <p:spPr bwMode="auto">
            <a:xfrm>
              <a:off x="4102" y="2684"/>
              <a:ext cx="30" cy="166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0" name="Rectangle 176"/>
            <p:cNvSpPr>
              <a:spLocks noChangeArrowheads="1"/>
            </p:cNvSpPr>
            <p:nvPr/>
          </p:nvSpPr>
          <p:spPr bwMode="auto">
            <a:xfrm>
              <a:off x="4245" y="2562"/>
              <a:ext cx="31" cy="28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1" name="Rectangle 177"/>
            <p:cNvSpPr>
              <a:spLocks noChangeArrowheads="1"/>
            </p:cNvSpPr>
            <p:nvPr/>
          </p:nvSpPr>
          <p:spPr bwMode="auto">
            <a:xfrm>
              <a:off x="4389" y="2740"/>
              <a:ext cx="31" cy="11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Rectangle 178"/>
            <p:cNvSpPr>
              <a:spLocks noChangeArrowheads="1"/>
            </p:cNvSpPr>
            <p:nvPr/>
          </p:nvSpPr>
          <p:spPr bwMode="auto">
            <a:xfrm>
              <a:off x="5443" y="2510"/>
              <a:ext cx="30" cy="34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Rectangle 179"/>
            <p:cNvSpPr>
              <a:spLocks noChangeArrowheads="1"/>
            </p:cNvSpPr>
            <p:nvPr/>
          </p:nvSpPr>
          <p:spPr bwMode="auto">
            <a:xfrm>
              <a:off x="5586" y="2720"/>
              <a:ext cx="30" cy="13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Rectangle 180"/>
            <p:cNvSpPr>
              <a:spLocks noChangeArrowheads="1"/>
            </p:cNvSpPr>
            <p:nvPr/>
          </p:nvSpPr>
          <p:spPr bwMode="auto">
            <a:xfrm>
              <a:off x="5730" y="2773"/>
              <a:ext cx="34" cy="77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Rectangle 181"/>
            <p:cNvSpPr>
              <a:spLocks noChangeArrowheads="1"/>
            </p:cNvSpPr>
            <p:nvPr/>
          </p:nvSpPr>
          <p:spPr bwMode="auto">
            <a:xfrm>
              <a:off x="5877" y="2810"/>
              <a:ext cx="31" cy="4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Rectangle 182"/>
            <p:cNvSpPr>
              <a:spLocks noChangeArrowheads="1"/>
            </p:cNvSpPr>
            <p:nvPr/>
          </p:nvSpPr>
          <p:spPr bwMode="auto">
            <a:xfrm>
              <a:off x="3697" y="2064"/>
              <a:ext cx="35" cy="78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Rectangle 183"/>
            <p:cNvSpPr>
              <a:spLocks noChangeArrowheads="1"/>
            </p:cNvSpPr>
            <p:nvPr/>
          </p:nvSpPr>
          <p:spPr bwMode="auto">
            <a:xfrm>
              <a:off x="3845" y="2433"/>
              <a:ext cx="30" cy="4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Rectangle 184"/>
            <p:cNvSpPr>
              <a:spLocks noChangeArrowheads="1"/>
            </p:cNvSpPr>
            <p:nvPr/>
          </p:nvSpPr>
          <p:spPr bwMode="auto">
            <a:xfrm>
              <a:off x="3989" y="2380"/>
              <a:ext cx="34" cy="47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Rectangle 185"/>
            <p:cNvSpPr>
              <a:spLocks noChangeArrowheads="1"/>
            </p:cNvSpPr>
            <p:nvPr/>
          </p:nvSpPr>
          <p:spPr bwMode="auto">
            <a:xfrm>
              <a:off x="4132" y="2639"/>
              <a:ext cx="35" cy="21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Rectangle 186"/>
            <p:cNvSpPr>
              <a:spLocks noChangeArrowheads="1"/>
            </p:cNvSpPr>
            <p:nvPr/>
          </p:nvSpPr>
          <p:spPr bwMode="auto">
            <a:xfrm>
              <a:off x="4276" y="2457"/>
              <a:ext cx="35" cy="39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1" name="Rectangle 187"/>
            <p:cNvSpPr>
              <a:spLocks noChangeArrowheads="1"/>
            </p:cNvSpPr>
            <p:nvPr/>
          </p:nvSpPr>
          <p:spPr bwMode="auto">
            <a:xfrm>
              <a:off x="4420" y="2587"/>
              <a:ext cx="34" cy="26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2" name="Rectangle 188"/>
            <p:cNvSpPr>
              <a:spLocks noChangeArrowheads="1"/>
            </p:cNvSpPr>
            <p:nvPr/>
          </p:nvSpPr>
          <p:spPr bwMode="auto">
            <a:xfrm>
              <a:off x="5473" y="2433"/>
              <a:ext cx="35" cy="4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3" name="Rectangle 189"/>
            <p:cNvSpPr>
              <a:spLocks noChangeArrowheads="1"/>
            </p:cNvSpPr>
            <p:nvPr/>
          </p:nvSpPr>
          <p:spPr bwMode="auto">
            <a:xfrm>
              <a:off x="5616" y="2773"/>
              <a:ext cx="35" cy="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4" name="Rectangle 190"/>
            <p:cNvSpPr>
              <a:spLocks noChangeArrowheads="1"/>
            </p:cNvSpPr>
            <p:nvPr/>
          </p:nvSpPr>
          <p:spPr bwMode="auto">
            <a:xfrm>
              <a:off x="5764" y="2760"/>
              <a:ext cx="31" cy="9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5" name="Rectangle 191"/>
            <p:cNvSpPr>
              <a:spLocks noChangeArrowheads="1"/>
            </p:cNvSpPr>
            <p:nvPr/>
          </p:nvSpPr>
          <p:spPr bwMode="auto">
            <a:xfrm>
              <a:off x="5908" y="2810"/>
              <a:ext cx="35" cy="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6" name="Rectangle 192"/>
            <p:cNvSpPr>
              <a:spLocks noChangeArrowheads="1"/>
            </p:cNvSpPr>
            <p:nvPr/>
          </p:nvSpPr>
          <p:spPr bwMode="auto">
            <a:xfrm>
              <a:off x="3732" y="2798"/>
              <a:ext cx="30" cy="5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7" name="Rectangle 193"/>
            <p:cNvSpPr>
              <a:spLocks noChangeArrowheads="1"/>
            </p:cNvSpPr>
            <p:nvPr/>
          </p:nvSpPr>
          <p:spPr bwMode="auto">
            <a:xfrm>
              <a:off x="3875" y="2785"/>
              <a:ext cx="36" cy="6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Rectangle 194"/>
            <p:cNvSpPr>
              <a:spLocks noChangeArrowheads="1"/>
            </p:cNvSpPr>
            <p:nvPr/>
          </p:nvSpPr>
          <p:spPr bwMode="auto">
            <a:xfrm>
              <a:off x="4023" y="2810"/>
              <a:ext cx="31" cy="4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Rectangle 195"/>
            <p:cNvSpPr>
              <a:spLocks noChangeArrowheads="1"/>
            </p:cNvSpPr>
            <p:nvPr/>
          </p:nvSpPr>
          <p:spPr bwMode="auto">
            <a:xfrm>
              <a:off x="4167" y="2826"/>
              <a:ext cx="31" cy="2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0" name="Rectangle 196"/>
            <p:cNvSpPr>
              <a:spLocks noChangeArrowheads="1"/>
            </p:cNvSpPr>
            <p:nvPr/>
          </p:nvSpPr>
          <p:spPr bwMode="auto">
            <a:xfrm>
              <a:off x="4311" y="2810"/>
              <a:ext cx="30" cy="4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Rectangle 197"/>
            <p:cNvSpPr>
              <a:spLocks noChangeArrowheads="1"/>
            </p:cNvSpPr>
            <p:nvPr/>
          </p:nvSpPr>
          <p:spPr bwMode="auto">
            <a:xfrm>
              <a:off x="4454" y="2838"/>
              <a:ext cx="31" cy="1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Rectangle 198"/>
            <p:cNvSpPr>
              <a:spLocks noChangeArrowheads="1"/>
            </p:cNvSpPr>
            <p:nvPr/>
          </p:nvSpPr>
          <p:spPr bwMode="auto">
            <a:xfrm>
              <a:off x="5508" y="2838"/>
              <a:ext cx="30" cy="1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>
              <a:off x="3358" y="2850"/>
              <a:ext cx="114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>
              <a:off x="5973" y="2050"/>
              <a:ext cx="0" cy="8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5" name="Rectangle 201"/>
            <p:cNvSpPr>
              <a:spLocks noChangeArrowheads="1"/>
            </p:cNvSpPr>
            <p:nvPr/>
          </p:nvSpPr>
          <p:spPr bwMode="auto">
            <a:xfrm>
              <a:off x="6040" y="278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>
              <a:off x="5977" y="2049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7" name="Rectangle 203"/>
            <p:cNvSpPr>
              <a:spLocks noChangeArrowheads="1"/>
            </p:cNvSpPr>
            <p:nvPr/>
          </p:nvSpPr>
          <p:spPr bwMode="auto">
            <a:xfrm>
              <a:off x="6040" y="25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8" name="Rectangle 204"/>
            <p:cNvSpPr>
              <a:spLocks noChangeArrowheads="1"/>
            </p:cNvSpPr>
            <p:nvPr/>
          </p:nvSpPr>
          <p:spPr bwMode="auto">
            <a:xfrm>
              <a:off x="6040" y="224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>
              <a:off x="5977" y="2297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>
              <a:off x="5977" y="2572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Line 207"/>
            <p:cNvSpPr>
              <a:spLocks noChangeShapeType="1"/>
            </p:cNvSpPr>
            <p:nvPr/>
          </p:nvSpPr>
          <p:spPr bwMode="auto">
            <a:xfrm>
              <a:off x="5977" y="2849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Rectangle 208"/>
            <p:cNvSpPr>
              <a:spLocks noChangeArrowheads="1"/>
            </p:cNvSpPr>
            <p:nvPr/>
          </p:nvSpPr>
          <p:spPr bwMode="auto">
            <a:xfrm rot="5400000">
              <a:off x="5749" y="2375"/>
              <a:ext cx="10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Copulation Frequency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>
              <a:off x="4604" y="2850"/>
              <a:ext cx="13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Line 210"/>
            <p:cNvSpPr>
              <a:spLocks noChangeShapeType="1"/>
            </p:cNvSpPr>
            <p:nvPr/>
          </p:nvSpPr>
          <p:spPr bwMode="auto">
            <a:xfrm flipH="1">
              <a:off x="4477" y="2804"/>
              <a:ext cx="46" cy="8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Line 211"/>
            <p:cNvSpPr>
              <a:spLocks noChangeShapeType="1"/>
            </p:cNvSpPr>
            <p:nvPr/>
          </p:nvSpPr>
          <p:spPr bwMode="auto">
            <a:xfrm flipH="1">
              <a:off x="4577" y="2806"/>
              <a:ext cx="45" cy="8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Rectangle 212"/>
            <p:cNvSpPr>
              <a:spLocks noChangeArrowheads="1"/>
            </p:cNvSpPr>
            <p:nvPr/>
          </p:nvSpPr>
          <p:spPr bwMode="auto">
            <a:xfrm rot="21600000">
              <a:off x="2928" y="3199"/>
              <a:ext cx="3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Sample</a:t>
              </a:r>
            </a:p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7" name="Rectangle 213"/>
            <p:cNvSpPr>
              <a:spLocks noChangeArrowheads="1"/>
            </p:cNvSpPr>
            <p:nvPr/>
          </p:nvSpPr>
          <p:spPr bwMode="auto">
            <a:xfrm rot="21600000">
              <a:off x="3328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8" name="Rectangle 214"/>
            <p:cNvSpPr>
              <a:spLocks noChangeArrowheads="1"/>
            </p:cNvSpPr>
            <p:nvPr/>
          </p:nvSpPr>
          <p:spPr bwMode="auto">
            <a:xfrm rot="21600000">
              <a:off x="3477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9" name="Rectangle 215"/>
            <p:cNvSpPr>
              <a:spLocks noChangeArrowheads="1"/>
            </p:cNvSpPr>
            <p:nvPr/>
          </p:nvSpPr>
          <p:spPr bwMode="auto">
            <a:xfrm rot="21600000">
              <a:off x="3624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0" name="Rectangle 216"/>
            <p:cNvSpPr>
              <a:spLocks noChangeArrowheads="1"/>
            </p:cNvSpPr>
            <p:nvPr/>
          </p:nvSpPr>
          <p:spPr bwMode="auto">
            <a:xfrm rot="21600000">
              <a:off x="3765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1" name="Rectangle 217"/>
            <p:cNvSpPr>
              <a:spLocks noChangeArrowheads="1"/>
            </p:cNvSpPr>
            <p:nvPr/>
          </p:nvSpPr>
          <p:spPr bwMode="auto">
            <a:xfrm rot="21600000">
              <a:off x="3909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2" name="Rectangle 218"/>
            <p:cNvSpPr>
              <a:spLocks noChangeArrowheads="1"/>
            </p:cNvSpPr>
            <p:nvPr/>
          </p:nvSpPr>
          <p:spPr bwMode="auto">
            <a:xfrm rot="21600000">
              <a:off x="4061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3" name="Rectangle 219"/>
            <p:cNvSpPr>
              <a:spLocks noChangeArrowheads="1"/>
            </p:cNvSpPr>
            <p:nvPr/>
          </p:nvSpPr>
          <p:spPr bwMode="auto">
            <a:xfrm rot="21600000">
              <a:off x="4201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4" name="Rectangle 220"/>
            <p:cNvSpPr>
              <a:spLocks noChangeArrowheads="1"/>
            </p:cNvSpPr>
            <p:nvPr/>
          </p:nvSpPr>
          <p:spPr bwMode="auto">
            <a:xfrm rot="21600000">
              <a:off x="4342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5" name="Rectangle 221"/>
            <p:cNvSpPr>
              <a:spLocks noChangeArrowheads="1"/>
            </p:cNvSpPr>
            <p:nvPr/>
          </p:nvSpPr>
          <p:spPr bwMode="auto">
            <a:xfrm rot="21600000">
              <a:off x="4738" y="320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6" name="Rectangle 222"/>
            <p:cNvSpPr>
              <a:spLocks noChangeArrowheads="1"/>
            </p:cNvSpPr>
            <p:nvPr/>
          </p:nvSpPr>
          <p:spPr bwMode="auto">
            <a:xfrm rot="21600000">
              <a:off x="4849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7" name="Rectangle 223"/>
            <p:cNvSpPr>
              <a:spLocks noChangeArrowheads="1"/>
            </p:cNvSpPr>
            <p:nvPr/>
          </p:nvSpPr>
          <p:spPr bwMode="auto">
            <a:xfrm rot="21600000">
              <a:off x="4994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8" name="Rectangle 224"/>
            <p:cNvSpPr>
              <a:spLocks noChangeArrowheads="1"/>
            </p:cNvSpPr>
            <p:nvPr/>
          </p:nvSpPr>
          <p:spPr bwMode="auto">
            <a:xfrm rot="21600000">
              <a:off x="5141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9" name="Rectangle 225"/>
            <p:cNvSpPr>
              <a:spLocks noChangeArrowheads="1"/>
            </p:cNvSpPr>
            <p:nvPr/>
          </p:nvSpPr>
          <p:spPr bwMode="auto">
            <a:xfrm rot="21600000">
              <a:off x="528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0" name="Rectangle 226"/>
            <p:cNvSpPr>
              <a:spLocks noChangeArrowheads="1"/>
            </p:cNvSpPr>
            <p:nvPr/>
          </p:nvSpPr>
          <p:spPr bwMode="auto">
            <a:xfrm rot="21600000">
              <a:off x="5429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1" name="Rectangle 227"/>
            <p:cNvSpPr>
              <a:spLocks noChangeArrowheads="1"/>
            </p:cNvSpPr>
            <p:nvPr/>
          </p:nvSpPr>
          <p:spPr bwMode="auto">
            <a:xfrm rot="21600000">
              <a:off x="557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2" name="Rectangle 228"/>
            <p:cNvSpPr>
              <a:spLocks noChangeArrowheads="1"/>
            </p:cNvSpPr>
            <p:nvPr/>
          </p:nvSpPr>
          <p:spPr bwMode="auto">
            <a:xfrm rot="21600000">
              <a:off x="5721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3" name="Rectangle 229"/>
            <p:cNvSpPr>
              <a:spLocks noChangeArrowheads="1"/>
            </p:cNvSpPr>
            <p:nvPr/>
          </p:nvSpPr>
          <p:spPr bwMode="auto">
            <a:xfrm rot="21600000">
              <a:off x="586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4" name="Rectangle 230"/>
            <p:cNvSpPr>
              <a:spLocks noChangeArrowheads="1"/>
            </p:cNvSpPr>
            <p:nvPr/>
          </p:nvSpPr>
          <p:spPr bwMode="auto">
            <a:xfrm>
              <a:off x="3343" y="2903"/>
              <a:ext cx="1174" cy="24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5" name="Rectangle 231"/>
            <p:cNvSpPr>
              <a:spLocks noChangeArrowheads="1"/>
            </p:cNvSpPr>
            <p:nvPr/>
          </p:nvSpPr>
          <p:spPr bwMode="auto">
            <a:xfrm>
              <a:off x="4610" y="2905"/>
              <a:ext cx="1421" cy="238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6" name="Line 232"/>
            <p:cNvSpPr>
              <a:spLocks noChangeShapeType="1"/>
            </p:cNvSpPr>
            <p:nvPr/>
          </p:nvSpPr>
          <p:spPr bwMode="auto">
            <a:xfrm>
              <a:off x="3338" y="3025"/>
              <a:ext cx="117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7" name="Line 233"/>
            <p:cNvSpPr>
              <a:spLocks noChangeShapeType="1"/>
            </p:cNvSpPr>
            <p:nvPr/>
          </p:nvSpPr>
          <p:spPr bwMode="auto">
            <a:xfrm>
              <a:off x="4609" y="3025"/>
              <a:ext cx="142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8" name="Line 234"/>
            <p:cNvSpPr>
              <a:spLocks noChangeShapeType="1"/>
            </p:cNvSpPr>
            <p:nvPr/>
          </p:nvSpPr>
          <p:spPr bwMode="auto">
            <a:xfrm flipH="1">
              <a:off x="3482" y="2847"/>
              <a:ext cx="20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Line 235"/>
            <p:cNvSpPr>
              <a:spLocks noChangeShapeType="1"/>
            </p:cNvSpPr>
            <p:nvPr/>
          </p:nvSpPr>
          <p:spPr bwMode="auto">
            <a:xfrm>
              <a:off x="3625" y="2847"/>
              <a:ext cx="9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Line 236"/>
            <p:cNvSpPr>
              <a:spLocks noChangeShapeType="1"/>
            </p:cNvSpPr>
            <p:nvPr/>
          </p:nvSpPr>
          <p:spPr bwMode="auto">
            <a:xfrm flipH="1">
              <a:off x="4912" y="2845"/>
              <a:ext cx="7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Line 237"/>
            <p:cNvSpPr>
              <a:spLocks noChangeShapeType="1"/>
            </p:cNvSpPr>
            <p:nvPr/>
          </p:nvSpPr>
          <p:spPr bwMode="auto">
            <a:xfrm>
              <a:off x="5029" y="2851"/>
              <a:ext cx="37" cy="5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Line 238"/>
            <p:cNvSpPr>
              <a:spLocks noChangeShapeType="1"/>
            </p:cNvSpPr>
            <p:nvPr/>
          </p:nvSpPr>
          <p:spPr bwMode="auto">
            <a:xfrm flipH="1">
              <a:off x="5211" y="2853"/>
              <a:ext cx="2" cy="55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Line 239"/>
            <p:cNvSpPr>
              <a:spLocks noChangeShapeType="1"/>
            </p:cNvSpPr>
            <p:nvPr/>
          </p:nvSpPr>
          <p:spPr bwMode="auto">
            <a:xfrm>
              <a:off x="5327" y="2845"/>
              <a:ext cx="28" cy="5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Line 240"/>
            <p:cNvSpPr>
              <a:spLocks noChangeShapeType="1"/>
            </p:cNvSpPr>
            <p:nvPr/>
          </p:nvSpPr>
          <p:spPr bwMode="auto">
            <a:xfrm>
              <a:off x="3480" y="2904"/>
              <a:ext cx="0" cy="24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5" name="Line 241"/>
            <p:cNvSpPr>
              <a:spLocks noChangeShapeType="1"/>
            </p:cNvSpPr>
            <p:nvPr/>
          </p:nvSpPr>
          <p:spPr bwMode="auto">
            <a:xfrm>
              <a:off x="3630" y="2900"/>
              <a:ext cx="0" cy="12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6" name="Line 242"/>
            <p:cNvSpPr>
              <a:spLocks noChangeShapeType="1"/>
            </p:cNvSpPr>
            <p:nvPr/>
          </p:nvSpPr>
          <p:spPr bwMode="auto">
            <a:xfrm>
              <a:off x="4082" y="3094"/>
              <a:ext cx="43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7" name="Line 243"/>
            <p:cNvSpPr>
              <a:spLocks noChangeShapeType="1"/>
            </p:cNvSpPr>
            <p:nvPr/>
          </p:nvSpPr>
          <p:spPr bwMode="auto">
            <a:xfrm>
              <a:off x="4609" y="3094"/>
              <a:ext cx="56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8" name="Rectangle 244"/>
            <p:cNvSpPr>
              <a:spLocks noChangeArrowheads="1"/>
            </p:cNvSpPr>
            <p:nvPr/>
          </p:nvSpPr>
          <p:spPr bwMode="auto">
            <a:xfrm rot="21600000">
              <a:off x="3335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29" name="Rectangle 245"/>
            <p:cNvSpPr>
              <a:spLocks noChangeArrowheads="1"/>
            </p:cNvSpPr>
            <p:nvPr/>
          </p:nvSpPr>
          <p:spPr bwMode="auto">
            <a:xfrm rot="21600000">
              <a:off x="3483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0" name="Rectangle 246"/>
            <p:cNvSpPr>
              <a:spLocks noChangeArrowheads="1"/>
            </p:cNvSpPr>
            <p:nvPr/>
          </p:nvSpPr>
          <p:spPr bwMode="auto">
            <a:xfrm rot="21600000">
              <a:off x="3326" y="3045"/>
              <a:ext cx="1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Bas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1" name="Rectangle 247"/>
            <p:cNvSpPr>
              <a:spLocks noChangeArrowheads="1"/>
            </p:cNvSpPr>
            <p:nvPr/>
          </p:nvSpPr>
          <p:spPr bwMode="auto">
            <a:xfrm rot="21600000">
              <a:off x="3501" y="3045"/>
              <a:ext cx="6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</a:rPr>
                <a:t>Female 1 Present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2232" name="Rectangle 248"/>
            <p:cNvSpPr>
              <a:spLocks noChangeArrowheads="1"/>
            </p:cNvSpPr>
            <p:nvPr/>
          </p:nvSpPr>
          <p:spPr bwMode="auto">
            <a:xfrm rot="21600000">
              <a:off x="4917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3" name="Rectangle 249"/>
            <p:cNvSpPr>
              <a:spLocks noChangeArrowheads="1"/>
            </p:cNvSpPr>
            <p:nvPr/>
          </p:nvSpPr>
          <p:spPr bwMode="auto">
            <a:xfrm rot="21600000">
              <a:off x="5277" y="3045"/>
              <a:ext cx="6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</a:rPr>
                <a:t>Female 2 Present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2234" name="Line 250"/>
            <p:cNvSpPr>
              <a:spLocks noChangeShapeType="1"/>
            </p:cNvSpPr>
            <p:nvPr/>
          </p:nvSpPr>
          <p:spPr bwMode="auto">
            <a:xfrm>
              <a:off x="5846" y="3094"/>
              <a:ext cx="17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5" name="Rectangle 251"/>
            <p:cNvSpPr>
              <a:spLocks noChangeArrowheads="1"/>
            </p:cNvSpPr>
            <p:nvPr/>
          </p:nvSpPr>
          <p:spPr bwMode="auto">
            <a:xfrm rot="21600000">
              <a:off x="5215" y="2932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6" name="Line 252"/>
            <p:cNvSpPr>
              <a:spLocks noChangeShapeType="1"/>
            </p:cNvSpPr>
            <p:nvPr/>
          </p:nvSpPr>
          <p:spPr bwMode="auto">
            <a:xfrm>
              <a:off x="4912" y="2908"/>
              <a:ext cx="0" cy="11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7" name="Line 253"/>
            <p:cNvSpPr>
              <a:spLocks noChangeShapeType="1"/>
            </p:cNvSpPr>
            <p:nvPr/>
          </p:nvSpPr>
          <p:spPr bwMode="auto">
            <a:xfrm>
              <a:off x="5068" y="2906"/>
              <a:ext cx="0" cy="12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8" name="Line 254"/>
            <p:cNvSpPr>
              <a:spLocks noChangeShapeType="1"/>
            </p:cNvSpPr>
            <p:nvPr/>
          </p:nvSpPr>
          <p:spPr bwMode="auto">
            <a:xfrm>
              <a:off x="5213" y="2906"/>
              <a:ext cx="0" cy="23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9" name="Line 255"/>
            <p:cNvSpPr>
              <a:spLocks noChangeShapeType="1"/>
            </p:cNvSpPr>
            <p:nvPr/>
          </p:nvSpPr>
          <p:spPr bwMode="auto">
            <a:xfrm>
              <a:off x="5366" y="2906"/>
              <a:ext cx="0" cy="11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0" name="Rectangle 256"/>
            <p:cNvSpPr>
              <a:spLocks noChangeArrowheads="1"/>
            </p:cNvSpPr>
            <p:nvPr/>
          </p:nvSpPr>
          <p:spPr bwMode="auto">
            <a:xfrm>
              <a:off x="3984" y="3792"/>
              <a:ext cx="1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FFFF00"/>
                  </a:solidFill>
                  <a:latin typeface="Times New Roman" pitchFamily="18" charset="0"/>
                </a:rPr>
                <a:t>Source: Fiorino and Phillips</a:t>
              </a:r>
            </a:p>
          </p:txBody>
        </p:sp>
        <p:sp>
          <p:nvSpPr>
            <p:cNvPr id="42241" name="Text Box 257"/>
            <p:cNvSpPr txBox="1">
              <a:spLocks noChangeArrowheads="1"/>
            </p:cNvSpPr>
            <p:nvPr/>
          </p:nvSpPr>
          <p:spPr bwMode="auto">
            <a:xfrm>
              <a:off x="4344" y="780"/>
              <a:ext cx="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FFFF00"/>
                  </a:solidFill>
                  <a:latin typeface="Times New Roman" pitchFamily="18" charset="0"/>
                </a:rPr>
                <a:t>SEX</a:t>
              </a:r>
            </a:p>
          </p:txBody>
        </p:sp>
      </p:grpSp>
      <p:sp>
        <p:nvSpPr>
          <p:cNvPr id="42242" name="Rectangle 258"/>
          <p:cNvSpPr>
            <a:spLocks noChangeArrowheads="1"/>
          </p:cNvSpPr>
          <p:nvPr/>
        </p:nvSpPr>
        <p:spPr bwMode="auto">
          <a:xfrm>
            <a:off x="203200" y="228600"/>
            <a:ext cx="880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kumimoji="1" lang="en-US" sz="3200">
                <a:solidFill>
                  <a:schemeClr val="tx2"/>
                </a:solidFill>
                <a:latin typeface="Arial" pitchFamily="34" charset="0"/>
              </a:rPr>
              <a:t>Natural Rewards Elevate Dopamine Levels</a:t>
            </a:r>
          </a:p>
        </p:txBody>
      </p:sp>
    </p:spTree>
    <p:extLst>
      <p:ext uri="{BB962C8B-B14F-4D97-AF65-F5344CB8AC3E}">
        <p14:creationId xmlns:p14="http://schemas.microsoft.com/office/powerpoint/2010/main" val="4044055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4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3810000"/>
            <a:ext cx="4572000" cy="3048000"/>
            <a:chOff x="240" y="528"/>
            <a:chExt cx="2928" cy="18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528"/>
              <a:ext cx="2928" cy="1872"/>
              <a:chOff x="240" y="528"/>
              <a:chExt cx="2928" cy="1872"/>
            </a:xfrm>
          </p:grpSpPr>
          <p:sp>
            <p:nvSpPr>
              <p:cNvPr id="44036" name="Rectangle 4"/>
              <p:cNvSpPr>
                <a:spLocks noChangeArrowheads="1"/>
              </p:cNvSpPr>
              <p:nvPr/>
            </p:nvSpPr>
            <p:spPr bwMode="auto">
              <a:xfrm>
                <a:off x="240" y="528"/>
                <a:ext cx="2928" cy="1872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FF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867" y="718"/>
                <a:ext cx="1" cy="1318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830" y="1916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830" y="1796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830" y="1675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830" y="155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Line 10"/>
              <p:cNvSpPr>
                <a:spLocks noChangeShapeType="1"/>
              </p:cNvSpPr>
              <p:nvPr/>
            </p:nvSpPr>
            <p:spPr bwMode="auto">
              <a:xfrm>
                <a:off x="830" y="143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Line 11"/>
              <p:cNvSpPr>
                <a:spLocks noChangeShapeType="1"/>
              </p:cNvSpPr>
              <p:nvPr/>
            </p:nvSpPr>
            <p:spPr bwMode="auto">
              <a:xfrm>
                <a:off x="830" y="1319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>
                <a:off x="830" y="119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830" y="107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830" y="95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830" y="83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830" y="71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Rectangle 17"/>
              <p:cNvSpPr>
                <a:spLocks noChangeArrowheads="1"/>
              </p:cNvSpPr>
              <p:nvPr/>
            </p:nvSpPr>
            <p:spPr bwMode="auto">
              <a:xfrm>
                <a:off x="706" y="1997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0" name="Rectangle 18"/>
              <p:cNvSpPr>
                <a:spLocks noChangeArrowheads="1"/>
              </p:cNvSpPr>
              <p:nvPr/>
            </p:nvSpPr>
            <p:spPr bwMode="auto">
              <a:xfrm>
                <a:off x="574" y="1877"/>
                <a:ext cx="16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1" name="Rectangle 19"/>
              <p:cNvSpPr>
                <a:spLocks noChangeArrowheads="1"/>
              </p:cNvSpPr>
              <p:nvPr/>
            </p:nvSpPr>
            <p:spPr bwMode="auto">
              <a:xfrm>
                <a:off x="574" y="1757"/>
                <a:ext cx="16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2" name="Rectangle 20"/>
              <p:cNvSpPr>
                <a:spLocks noChangeArrowheads="1"/>
              </p:cNvSpPr>
              <p:nvPr/>
            </p:nvSpPr>
            <p:spPr bwMode="auto">
              <a:xfrm>
                <a:off x="574" y="163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3" name="Rectangle 21"/>
              <p:cNvSpPr>
                <a:spLocks noChangeArrowheads="1"/>
              </p:cNvSpPr>
              <p:nvPr/>
            </p:nvSpPr>
            <p:spPr bwMode="auto">
              <a:xfrm>
                <a:off x="574" y="151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4" name="Rectangle 22"/>
              <p:cNvSpPr>
                <a:spLocks noChangeArrowheads="1"/>
              </p:cNvSpPr>
              <p:nvPr/>
            </p:nvSpPr>
            <p:spPr bwMode="auto">
              <a:xfrm>
                <a:off x="574" y="139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500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5" name="Rectangle 23"/>
              <p:cNvSpPr>
                <a:spLocks noChangeArrowheads="1"/>
              </p:cNvSpPr>
              <p:nvPr/>
            </p:nvSpPr>
            <p:spPr bwMode="auto">
              <a:xfrm>
                <a:off x="574" y="127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600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6" name="Rectangle 24"/>
              <p:cNvSpPr>
                <a:spLocks noChangeArrowheads="1"/>
              </p:cNvSpPr>
              <p:nvPr/>
            </p:nvSpPr>
            <p:spPr bwMode="auto">
              <a:xfrm>
                <a:off x="574" y="115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700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7" name="Rectangle 25"/>
              <p:cNvSpPr>
                <a:spLocks noChangeArrowheads="1"/>
              </p:cNvSpPr>
              <p:nvPr/>
            </p:nvSpPr>
            <p:spPr bwMode="auto">
              <a:xfrm>
                <a:off x="574" y="103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800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/>
            </p:nvSpPr>
            <p:spPr bwMode="auto">
              <a:xfrm>
                <a:off x="574" y="91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900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9" name="Rectangle 27"/>
              <p:cNvSpPr>
                <a:spLocks noChangeArrowheads="1"/>
              </p:cNvSpPr>
              <p:nvPr/>
            </p:nvSpPr>
            <p:spPr bwMode="auto">
              <a:xfrm>
                <a:off x="506" y="799"/>
                <a:ext cx="21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/>
            </p:nvSpPr>
            <p:spPr bwMode="auto">
              <a:xfrm>
                <a:off x="506" y="679"/>
                <a:ext cx="21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830" y="203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996" y="1983"/>
                <a:ext cx="2022" cy="225"/>
                <a:chOff x="2351" y="3293"/>
                <a:chExt cx="1982" cy="383"/>
              </a:xfrm>
            </p:grpSpPr>
            <p:sp>
              <p:nvSpPr>
                <p:cNvPr id="44063" name="Line 31"/>
                <p:cNvSpPr>
                  <a:spLocks noChangeShapeType="1"/>
                </p:cNvSpPr>
                <p:nvPr/>
              </p:nvSpPr>
              <p:spPr bwMode="auto">
                <a:xfrm>
                  <a:off x="2381" y="3383"/>
                  <a:ext cx="1887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81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507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632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58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84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010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136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61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87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513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639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764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90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016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142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268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Line 48"/>
                <p:cNvSpPr>
                  <a:spLocks noChangeShapeType="1"/>
                </p:cNvSpPr>
                <p:nvPr/>
              </p:nvSpPr>
              <p:spPr bwMode="auto">
                <a:xfrm>
                  <a:off x="2632" y="3293"/>
                  <a:ext cx="126" cy="6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1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0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32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3" name="Rectangle 51"/>
                <p:cNvSpPr>
                  <a:spLocks noChangeArrowheads="1"/>
                </p:cNvSpPr>
                <p:nvPr/>
              </p:nvSpPr>
              <p:spPr bwMode="auto">
                <a:xfrm>
                  <a:off x="3105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4" name="Rectangle 52"/>
                <p:cNvSpPr>
                  <a:spLocks noChangeArrowheads="1"/>
                </p:cNvSpPr>
                <p:nvPr/>
              </p:nvSpPr>
              <p:spPr bwMode="auto">
                <a:xfrm>
                  <a:off x="3482" y="3485"/>
                  <a:ext cx="52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3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5" name="Rectangle 53"/>
                <p:cNvSpPr>
                  <a:spLocks noChangeArrowheads="1"/>
                </p:cNvSpPr>
                <p:nvPr/>
              </p:nvSpPr>
              <p:spPr bwMode="auto">
                <a:xfrm>
                  <a:off x="3863" y="3485"/>
                  <a:ext cx="53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4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6" name="Rectangle 54"/>
                <p:cNvSpPr>
                  <a:spLocks noChangeArrowheads="1"/>
                </p:cNvSpPr>
                <p:nvPr/>
              </p:nvSpPr>
              <p:spPr bwMode="auto">
                <a:xfrm>
                  <a:off x="4158" y="3485"/>
                  <a:ext cx="175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5 hr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4087" name="Rectangle 55"/>
              <p:cNvSpPr>
                <a:spLocks noChangeArrowheads="1"/>
              </p:cNvSpPr>
              <p:nvPr/>
            </p:nvSpPr>
            <p:spPr bwMode="auto">
              <a:xfrm>
                <a:off x="1409" y="2237"/>
                <a:ext cx="115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Time After Amphetamine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88" name="Rectangle 56"/>
              <p:cNvSpPr>
                <a:spLocks noChangeArrowheads="1"/>
              </p:cNvSpPr>
              <p:nvPr/>
            </p:nvSpPr>
            <p:spPr bwMode="auto">
              <a:xfrm rot="16200000">
                <a:off x="-76" y="1216"/>
                <a:ext cx="851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% of Basal Release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89" name="Line 57"/>
              <p:cNvSpPr>
                <a:spLocks noChangeShapeType="1"/>
              </p:cNvSpPr>
              <p:nvPr/>
            </p:nvSpPr>
            <p:spPr bwMode="auto">
              <a:xfrm flipV="1">
                <a:off x="1027" y="1415"/>
                <a:ext cx="128" cy="501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Line 58"/>
              <p:cNvSpPr>
                <a:spLocks noChangeShapeType="1"/>
              </p:cNvSpPr>
              <p:nvPr/>
            </p:nvSpPr>
            <p:spPr bwMode="auto">
              <a:xfrm flipV="1">
                <a:off x="1036" y="1908"/>
                <a:ext cx="129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1036" y="1916"/>
                <a:ext cx="129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Oval 60"/>
              <p:cNvSpPr>
                <a:spLocks noChangeArrowheads="1"/>
              </p:cNvSpPr>
              <p:nvPr/>
            </p:nvSpPr>
            <p:spPr bwMode="auto">
              <a:xfrm>
                <a:off x="992" y="1891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Rectangle 61"/>
              <p:cNvSpPr>
                <a:spLocks noChangeArrowheads="1"/>
              </p:cNvSpPr>
              <p:nvPr/>
            </p:nvSpPr>
            <p:spPr bwMode="auto">
              <a:xfrm>
                <a:off x="992" y="1891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62"/>
              <p:cNvSpPr>
                <a:spLocks/>
              </p:cNvSpPr>
              <p:nvPr/>
            </p:nvSpPr>
            <p:spPr bwMode="auto">
              <a:xfrm>
                <a:off x="992" y="1891"/>
                <a:ext cx="87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Line 63"/>
              <p:cNvSpPr>
                <a:spLocks noChangeShapeType="1"/>
              </p:cNvSpPr>
              <p:nvPr/>
            </p:nvSpPr>
            <p:spPr bwMode="auto">
              <a:xfrm flipV="1">
                <a:off x="1155" y="838"/>
                <a:ext cx="128" cy="57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Line 64"/>
              <p:cNvSpPr>
                <a:spLocks noChangeShapeType="1"/>
              </p:cNvSpPr>
              <p:nvPr/>
            </p:nvSpPr>
            <p:spPr bwMode="auto">
              <a:xfrm>
                <a:off x="1283" y="838"/>
                <a:ext cx="129" cy="40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Line 65"/>
              <p:cNvSpPr>
                <a:spLocks noChangeShapeType="1"/>
              </p:cNvSpPr>
              <p:nvPr/>
            </p:nvSpPr>
            <p:spPr bwMode="auto">
              <a:xfrm>
                <a:off x="1412" y="1244"/>
                <a:ext cx="128" cy="25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>
                <a:off x="1540" y="1496"/>
                <a:ext cx="129" cy="6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>
                <a:off x="1669" y="1556"/>
                <a:ext cx="128" cy="3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Line 68"/>
              <p:cNvSpPr>
                <a:spLocks noChangeShapeType="1"/>
              </p:cNvSpPr>
              <p:nvPr/>
            </p:nvSpPr>
            <p:spPr bwMode="auto">
              <a:xfrm>
                <a:off x="1797" y="1594"/>
                <a:ext cx="128" cy="3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1925" y="1629"/>
                <a:ext cx="128" cy="3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>
                <a:off x="2053" y="1665"/>
                <a:ext cx="129" cy="3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Line 71"/>
              <p:cNvSpPr>
                <a:spLocks noChangeShapeType="1"/>
              </p:cNvSpPr>
              <p:nvPr/>
            </p:nvSpPr>
            <p:spPr bwMode="auto">
              <a:xfrm>
                <a:off x="2182" y="1700"/>
                <a:ext cx="128" cy="54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4" name="Line 72"/>
              <p:cNvSpPr>
                <a:spLocks noChangeShapeType="1"/>
              </p:cNvSpPr>
              <p:nvPr/>
            </p:nvSpPr>
            <p:spPr bwMode="auto">
              <a:xfrm>
                <a:off x="2310" y="1754"/>
                <a:ext cx="128" cy="1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2438" y="1771"/>
                <a:ext cx="128" cy="14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Line 74"/>
              <p:cNvSpPr>
                <a:spLocks noChangeShapeType="1"/>
              </p:cNvSpPr>
              <p:nvPr/>
            </p:nvSpPr>
            <p:spPr bwMode="auto">
              <a:xfrm>
                <a:off x="2566" y="1785"/>
                <a:ext cx="129" cy="2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Line 75"/>
              <p:cNvSpPr>
                <a:spLocks noChangeShapeType="1"/>
              </p:cNvSpPr>
              <p:nvPr/>
            </p:nvSpPr>
            <p:spPr bwMode="auto">
              <a:xfrm>
                <a:off x="2695" y="1810"/>
                <a:ext cx="128" cy="1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Line 76"/>
              <p:cNvSpPr>
                <a:spLocks noChangeShapeType="1"/>
              </p:cNvSpPr>
              <p:nvPr/>
            </p:nvSpPr>
            <p:spPr bwMode="auto">
              <a:xfrm>
                <a:off x="2823" y="1828"/>
                <a:ext cx="130" cy="2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Line 77"/>
              <p:cNvSpPr>
                <a:spLocks noChangeShapeType="1"/>
              </p:cNvSpPr>
              <p:nvPr/>
            </p:nvSpPr>
            <p:spPr bwMode="auto">
              <a:xfrm>
                <a:off x="1155" y="1908"/>
                <a:ext cx="128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Line 78"/>
              <p:cNvSpPr>
                <a:spLocks noChangeShapeType="1"/>
              </p:cNvSpPr>
              <p:nvPr/>
            </p:nvSpPr>
            <p:spPr bwMode="auto">
              <a:xfrm>
                <a:off x="1283" y="1916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Line 79"/>
              <p:cNvSpPr>
                <a:spLocks noChangeShapeType="1"/>
              </p:cNvSpPr>
              <p:nvPr/>
            </p:nvSpPr>
            <p:spPr bwMode="auto">
              <a:xfrm>
                <a:off x="1412" y="1920"/>
                <a:ext cx="128" cy="6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1540" y="1926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 flipV="1">
                <a:off x="1669" y="1916"/>
                <a:ext cx="128" cy="1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 flipV="1">
                <a:off x="1797" y="1905"/>
                <a:ext cx="128" cy="1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 flipV="1">
                <a:off x="1925" y="1895"/>
                <a:ext cx="128" cy="1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Line 84"/>
              <p:cNvSpPr>
                <a:spLocks noChangeShapeType="1"/>
              </p:cNvSpPr>
              <p:nvPr/>
            </p:nvSpPr>
            <p:spPr bwMode="auto">
              <a:xfrm flipV="1">
                <a:off x="2053" y="1887"/>
                <a:ext cx="129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Line 85"/>
              <p:cNvSpPr>
                <a:spLocks noChangeShapeType="1"/>
              </p:cNvSpPr>
              <p:nvPr/>
            </p:nvSpPr>
            <p:spPr bwMode="auto">
              <a:xfrm>
                <a:off x="2182" y="1887"/>
                <a:ext cx="128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Line 86"/>
              <p:cNvSpPr>
                <a:spLocks noChangeShapeType="1"/>
              </p:cNvSpPr>
              <p:nvPr/>
            </p:nvSpPr>
            <p:spPr bwMode="auto">
              <a:xfrm>
                <a:off x="2310" y="1891"/>
                <a:ext cx="128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Line 87"/>
              <p:cNvSpPr>
                <a:spLocks noChangeShapeType="1"/>
              </p:cNvSpPr>
              <p:nvPr/>
            </p:nvSpPr>
            <p:spPr bwMode="auto">
              <a:xfrm>
                <a:off x="2438" y="1891"/>
                <a:ext cx="128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Line 88"/>
              <p:cNvSpPr>
                <a:spLocks noChangeShapeType="1"/>
              </p:cNvSpPr>
              <p:nvPr/>
            </p:nvSpPr>
            <p:spPr bwMode="auto">
              <a:xfrm>
                <a:off x="2566" y="1891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Line 89"/>
              <p:cNvSpPr>
                <a:spLocks noChangeShapeType="1"/>
              </p:cNvSpPr>
              <p:nvPr/>
            </p:nvSpPr>
            <p:spPr bwMode="auto">
              <a:xfrm>
                <a:off x="2695" y="1895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Line 90"/>
              <p:cNvSpPr>
                <a:spLocks noChangeShapeType="1"/>
              </p:cNvSpPr>
              <p:nvPr/>
            </p:nvSpPr>
            <p:spPr bwMode="auto">
              <a:xfrm>
                <a:off x="2823" y="1895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Line 91"/>
              <p:cNvSpPr>
                <a:spLocks noChangeShapeType="1"/>
              </p:cNvSpPr>
              <p:nvPr/>
            </p:nvSpPr>
            <p:spPr bwMode="auto">
              <a:xfrm>
                <a:off x="1155" y="1926"/>
                <a:ext cx="128" cy="5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Line 92"/>
              <p:cNvSpPr>
                <a:spLocks noChangeShapeType="1"/>
              </p:cNvSpPr>
              <p:nvPr/>
            </p:nvSpPr>
            <p:spPr bwMode="auto">
              <a:xfrm flipV="1">
                <a:off x="1412" y="1976"/>
                <a:ext cx="128" cy="1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Line 93"/>
              <p:cNvSpPr>
                <a:spLocks noChangeShapeType="1"/>
              </p:cNvSpPr>
              <p:nvPr/>
            </p:nvSpPr>
            <p:spPr bwMode="auto">
              <a:xfrm>
                <a:off x="1540" y="1976"/>
                <a:ext cx="129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Line 94"/>
              <p:cNvSpPr>
                <a:spLocks noChangeShapeType="1"/>
              </p:cNvSpPr>
              <p:nvPr/>
            </p:nvSpPr>
            <p:spPr bwMode="auto">
              <a:xfrm flipV="1">
                <a:off x="1669" y="1966"/>
                <a:ext cx="128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Line 95"/>
              <p:cNvSpPr>
                <a:spLocks noChangeShapeType="1"/>
              </p:cNvSpPr>
              <p:nvPr/>
            </p:nvSpPr>
            <p:spPr bwMode="auto">
              <a:xfrm flipV="1">
                <a:off x="1797" y="1947"/>
                <a:ext cx="128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Line 96"/>
              <p:cNvSpPr>
                <a:spLocks noChangeShapeType="1"/>
              </p:cNvSpPr>
              <p:nvPr/>
            </p:nvSpPr>
            <p:spPr bwMode="auto">
              <a:xfrm flipV="1">
                <a:off x="1925" y="1941"/>
                <a:ext cx="128" cy="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Line 97"/>
              <p:cNvSpPr>
                <a:spLocks noChangeShapeType="1"/>
              </p:cNvSpPr>
              <p:nvPr/>
            </p:nvSpPr>
            <p:spPr bwMode="auto">
              <a:xfrm flipV="1">
                <a:off x="2053" y="1923"/>
                <a:ext cx="12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Line 98"/>
              <p:cNvSpPr>
                <a:spLocks noChangeShapeType="1"/>
              </p:cNvSpPr>
              <p:nvPr/>
            </p:nvSpPr>
            <p:spPr bwMode="auto">
              <a:xfrm flipV="1">
                <a:off x="2182" y="1920"/>
                <a:ext cx="128" cy="3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Line 99"/>
              <p:cNvSpPr>
                <a:spLocks noChangeShapeType="1"/>
              </p:cNvSpPr>
              <p:nvPr/>
            </p:nvSpPr>
            <p:spPr bwMode="auto">
              <a:xfrm>
                <a:off x="2310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100"/>
              <p:cNvSpPr>
                <a:spLocks noChangeShapeType="1"/>
              </p:cNvSpPr>
              <p:nvPr/>
            </p:nvSpPr>
            <p:spPr bwMode="auto">
              <a:xfrm>
                <a:off x="2438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Line 101"/>
              <p:cNvSpPr>
                <a:spLocks noChangeShapeType="1"/>
              </p:cNvSpPr>
              <p:nvPr/>
            </p:nvSpPr>
            <p:spPr bwMode="auto">
              <a:xfrm>
                <a:off x="2566" y="1920"/>
                <a:ext cx="129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Line 102"/>
              <p:cNvSpPr>
                <a:spLocks noChangeShapeType="1"/>
              </p:cNvSpPr>
              <p:nvPr/>
            </p:nvSpPr>
            <p:spPr bwMode="auto">
              <a:xfrm>
                <a:off x="2695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Line 103"/>
              <p:cNvSpPr>
                <a:spLocks noChangeShapeType="1"/>
              </p:cNvSpPr>
              <p:nvPr/>
            </p:nvSpPr>
            <p:spPr bwMode="auto">
              <a:xfrm>
                <a:off x="2823" y="1920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Oval 104"/>
              <p:cNvSpPr>
                <a:spLocks noChangeArrowheads="1"/>
              </p:cNvSpPr>
              <p:nvPr/>
            </p:nvSpPr>
            <p:spPr bwMode="auto">
              <a:xfrm>
                <a:off x="1112" y="1390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Oval 105"/>
              <p:cNvSpPr>
                <a:spLocks noChangeArrowheads="1"/>
              </p:cNvSpPr>
              <p:nvPr/>
            </p:nvSpPr>
            <p:spPr bwMode="auto">
              <a:xfrm>
                <a:off x="1240" y="813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Oval 106"/>
              <p:cNvSpPr>
                <a:spLocks noChangeArrowheads="1"/>
              </p:cNvSpPr>
              <p:nvPr/>
            </p:nvSpPr>
            <p:spPr bwMode="auto">
              <a:xfrm>
                <a:off x="1369" y="1219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Oval 107"/>
              <p:cNvSpPr>
                <a:spLocks noChangeArrowheads="1"/>
              </p:cNvSpPr>
              <p:nvPr/>
            </p:nvSpPr>
            <p:spPr bwMode="auto">
              <a:xfrm>
                <a:off x="1497" y="1471"/>
                <a:ext cx="80" cy="45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0" name="Oval 108"/>
              <p:cNvSpPr>
                <a:spLocks noChangeArrowheads="1"/>
              </p:cNvSpPr>
              <p:nvPr/>
            </p:nvSpPr>
            <p:spPr bwMode="auto">
              <a:xfrm>
                <a:off x="1626" y="1531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1" name="Oval 109"/>
              <p:cNvSpPr>
                <a:spLocks noChangeArrowheads="1"/>
              </p:cNvSpPr>
              <p:nvPr/>
            </p:nvSpPr>
            <p:spPr bwMode="auto">
              <a:xfrm>
                <a:off x="1754" y="1569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Oval 110"/>
              <p:cNvSpPr>
                <a:spLocks noChangeArrowheads="1"/>
              </p:cNvSpPr>
              <p:nvPr/>
            </p:nvSpPr>
            <p:spPr bwMode="auto">
              <a:xfrm>
                <a:off x="1882" y="160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Oval 111"/>
              <p:cNvSpPr>
                <a:spLocks noChangeArrowheads="1"/>
              </p:cNvSpPr>
              <p:nvPr/>
            </p:nvSpPr>
            <p:spPr bwMode="auto">
              <a:xfrm>
                <a:off x="2010" y="1640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Oval 112"/>
              <p:cNvSpPr>
                <a:spLocks noChangeArrowheads="1"/>
              </p:cNvSpPr>
              <p:nvPr/>
            </p:nvSpPr>
            <p:spPr bwMode="auto">
              <a:xfrm>
                <a:off x="2139" y="167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Oval 113"/>
              <p:cNvSpPr>
                <a:spLocks noChangeArrowheads="1"/>
              </p:cNvSpPr>
              <p:nvPr/>
            </p:nvSpPr>
            <p:spPr bwMode="auto">
              <a:xfrm>
                <a:off x="2267" y="1729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Oval 114"/>
              <p:cNvSpPr>
                <a:spLocks noChangeArrowheads="1"/>
              </p:cNvSpPr>
              <p:nvPr/>
            </p:nvSpPr>
            <p:spPr bwMode="auto">
              <a:xfrm>
                <a:off x="2396" y="1746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7" name="Oval 115"/>
              <p:cNvSpPr>
                <a:spLocks noChangeArrowheads="1"/>
              </p:cNvSpPr>
              <p:nvPr/>
            </p:nvSpPr>
            <p:spPr bwMode="auto">
              <a:xfrm>
                <a:off x="2524" y="1761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Oval 116"/>
              <p:cNvSpPr>
                <a:spLocks noChangeArrowheads="1"/>
              </p:cNvSpPr>
              <p:nvPr/>
            </p:nvSpPr>
            <p:spPr bwMode="auto">
              <a:xfrm>
                <a:off x="2652" y="178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Oval 117"/>
              <p:cNvSpPr>
                <a:spLocks noChangeArrowheads="1"/>
              </p:cNvSpPr>
              <p:nvPr/>
            </p:nvSpPr>
            <p:spPr bwMode="auto">
              <a:xfrm>
                <a:off x="2782" y="1803"/>
                <a:ext cx="78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Oval 118"/>
              <p:cNvSpPr>
                <a:spLocks noChangeArrowheads="1"/>
              </p:cNvSpPr>
              <p:nvPr/>
            </p:nvSpPr>
            <p:spPr bwMode="auto">
              <a:xfrm>
                <a:off x="2910" y="1831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/>
            </p:nvSpPr>
            <p:spPr bwMode="auto">
              <a:xfrm>
                <a:off x="1112" y="1884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/>
            </p:nvSpPr>
            <p:spPr bwMode="auto">
              <a:xfrm>
                <a:off x="1240" y="1891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/>
            </p:nvSpPr>
            <p:spPr bwMode="auto">
              <a:xfrm>
                <a:off x="1369" y="1895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/>
            </p:nvSpPr>
            <p:spPr bwMode="auto">
              <a:xfrm>
                <a:off x="1497" y="1902"/>
                <a:ext cx="80" cy="4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/>
            </p:nvSpPr>
            <p:spPr bwMode="auto">
              <a:xfrm>
                <a:off x="1626" y="1905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/>
            </p:nvSpPr>
            <p:spPr bwMode="auto">
              <a:xfrm>
                <a:off x="1754" y="1891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/>
            </p:nvSpPr>
            <p:spPr bwMode="auto">
              <a:xfrm>
                <a:off x="1882" y="188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/>
            </p:nvSpPr>
            <p:spPr bwMode="auto">
              <a:xfrm>
                <a:off x="2010" y="187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/>
            </p:nvSpPr>
            <p:spPr bwMode="auto">
              <a:xfrm>
                <a:off x="2139" y="1862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/>
            </p:nvSpPr>
            <p:spPr bwMode="auto">
              <a:xfrm>
                <a:off x="2267" y="1866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/>
            </p:nvSpPr>
            <p:spPr bwMode="auto">
              <a:xfrm>
                <a:off x="2396" y="1866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/>
            </p:nvSpPr>
            <p:spPr bwMode="auto">
              <a:xfrm>
                <a:off x="2524" y="1866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/>
            </p:nvSpPr>
            <p:spPr bwMode="auto">
              <a:xfrm>
                <a:off x="2652" y="187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/>
            </p:nvSpPr>
            <p:spPr bwMode="auto">
              <a:xfrm>
                <a:off x="2782" y="1870"/>
                <a:ext cx="78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/>
            </p:nvSpPr>
            <p:spPr bwMode="auto">
              <a:xfrm>
                <a:off x="2910" y="1870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134"/>
              <p:cNvSpPr>
                <a:spLocks/>
              </p:cNvSpPr>
              <p:nvPr/>
            </p:nvSpPr>
            <p:spPr bwMode="auto">
              <a:xfrm>
                <a:off x="1112" y="1902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Freeform 135"/>
              <p:cNvSpPr>
                <a:spLocks/>
              </p:cNvSpPr>
              <p:nvPr/>
            </p:nvSpPr>
            <p:spPr bwMode="auto">
              <a:xfrm>
                <a:off x="1240" y="1958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Freeform 136"/>
              <p:cNvSpPr>
                <a:spLocks/>
              </p:cNvSpPr>
              <p:nvPr/>
            </p:nvSpPr>
            <p:spPr bwMode="auto">
              <a:xfrm>
                <a:off x="1369" y="1962"/>
                <a:ext cx="85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Freeform 137"/>
              <p:cNvSpPr>
                <a:spLocks/>
              </p:cNvSpPr>
              <p:nvPr/>
            </p:nvSpPr>
            <p:spPr bwMode="auto">
              <a:xfrm>
                <a:off x="1497" y="1951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0" name="Freeform 138"/>
              <p:cNvSpPr>
                <a:spLocks/>
              </p:cNvSpPr>
              <p:nvPr/>
            </p:nvSpPr>
            <p:spPr bwMode="auto">
              <a:xfrm>
                <a:off x="1626" y="1951"/>
                <a:ext cx="85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1" name="Freeform 139"/>
              <p:cNvSpPr>
                <a:spLocks/>
              </p:cNvSpPr>
              <p:nvPr/>
            </p:nvSpPr>
            <p:spPr bwMode="auto">
              <a:xfrm>
                <a:off x="1754" y="1941"/>
                <a:ext cx="85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2" name="Freeform 140"/>
              <p:cNvSpPr>
                <a:spLocks/>
              </p:cNvSpPr>
              <p:nvPr/>
            </p:nvSpPr>
            <p:spPr bwMode="auto">
              <a:xfrm>
                <a:off x="1882" y="1923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3" name="Freeform 141"/>
              <p:cNvSpPr>
                <a:spLocks/>
              </p:cNvSpPr>
              <p:nvPr/>
            </p:nvSpPr>
            <p:spPr bwMode="auto">
              <a:xfrm>
                <a:off x="2010" y="1916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4" name="Freeform 142"/>
              <p:cNvSpPr>
                <a:spLocks/>
              </p:cNvSpPr>
              <p:nvPr/>
            </p:nvSpPr>
            <p:spPr bwMode="auto">
              <a:xfrm>
                <a:off x="2139" y="1898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5" name="Freeform 143"/>
              <p:cNvSpPr>
                <a:spLocks/>
              </p:cNvSpPr>
              <p:nvPr/>
            </p:nvSpPr>
            <p:spPr bwMode="auto">
              <a:xfrm>
                <a:off x="2267" y="1895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6" name="Freeform 144"/>
              <p:cNvSpPr>
                <a:spLocks/>
              </p:cNvSpPr>
              <p:nvPr/>
            </p:nvSpPr>
            <p:spPr bwMode="auto">
              <a:xfrm>
                <a:off x="2396" y="1895"/>
                <a:ext cx="85" cy="4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1" y="0"/>
                  </a:cxn>
                </a:cxnLst>
                <a:rect l="0" t="0" r="r" b="b"/>
                <a:pathLst>
                  <a:path w="83" h="84">
                    <a:moveTo>
                      <a:pt x="41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7" name="Freeform 145"/>
              <p:cNvSpPr>
                <a:spLocks/>
              </p:cNvSpPr>
              <p:nvPr/>
            </p:nvSpPr>
            <p:spPr bwMode="auto">
              <a:xfrm>
                <a:off x="2524" y="1895"/>
                <a:ext cx="85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8" name="Freeform 146"/>
              <p:cNvSpPr>
                <a:spLocks/>
              </p:cNvSpPr>
              <p:nvPr/>
            </p:nvSpPr>
            <p:spPr bwMode="auto">
              <a:xfrm>
                <a:off x="2652" y="1895"/>
                <a:ext cx="87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9" name="Freeform 147"/>
              <p:cNvSpPr>
                <a:spLocks/>
              </p:cNvSpPr>
              <p:nvPr/>
            </p:nvSpPr>
            <p:spPr bwMode="auto">
              <a:xfrm>
                <a:off x="2782" y="1895"/>
                <a:ext cx="84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0" name="Freeform 148"/>
              <p:cNvSpPr>
                <a:spLocks/>
              </p:cNvSpPr>
              <p:nvPr/>
            </p:nvSpPr>
            <p:spPr bwMode="auto">
              <a:xfrm>
                <a:off x="2910" y="1895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Line 149"/>
              <p:cNvSpPr>
                <a:spLocks noChangeShapeType="1"/>
              </p:cNvSpPr>
              <p:nvPr/>
            </p:nvSpPr>
            <p:spPr bwMode="auto">
              <a:xfrm>
                <a:off x="2256" y="1126"/>
                <a:ext cx="195" cy="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Oval 150"/>
              <p:cNvSpPr>
                <a:spLocks noChangeArrowheads="1"/>
              </p:cNvSpPr>
              <p:nvPr/>
            </p:nvSpPr>
            <p:spPr bwMode="auto">
              <a:xfrm>
                <a:off x="2316" y="1104"/>
                <a:ext cx="68" cy="39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Rectangle 151"/>
              <p:cNvSpPr>
                <a:spLocks noChangeArrowheads="1"/>
              </p:cNvSpPr>
              <p:nvPr/>
            </p:nvSpPr>
            <p:spPr bwMode="auto">
              <a:xfrm>
                <a:off x="2481" y="1087"/>
                <a:ext cx="14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84" name="Line 152"/>
              <p:cNvSpPr>
                <a:spLocks noChangeShapeType="1"/>
              </p:cNvSpPr>
              <p:nvPr/>
            </p:nvSpPr>
            <p:spPr bwMode="auto">
              <a:xfrm>
                <a:off x="2256" y="1221"/>
                <a:ext cx="195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Rectangle 153"/>
              <p:cNvSpPr>
                <a:spLocks noChangeArrowheads="1"/>
              </p:cNvSpPr>
              <p:nvPr/>
            </p:nvSpPr>
            <p:spPr bwMode="auto">
              <a:xfrm>
                <a:off x="2316" y="1200"/>
                <a:ext cx="68" cy="3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6" name="Rectangle 154"/>
              <p:cNvSpPr>
                <a:spLocks noChangeArrowheads="1"/>
              </p:cNvSpPr>
              <p:nvPr/>
            </p:nvSpPr>
            <p:spPr bwMode="auto">
              <a:xfrm>
                <a:off x="2481" y="1182"/>
                <a:ext cx="35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DOPAC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87" name="Line 155"/>
              <p:cNvSpPr>
                <a:spLocks noChangeShapeType="1"/>
              </p:cNvSpPr>
              <p:nvPr/>
            </p:nvSpPr>
            <p:spPr bwMode="auto">
              <a:xfrm>
                <a:off x="2256" y="1316"/>
                <a:ext cx="195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Freeform 156"/>
              <p:cNvSpPr>
                <a:spLocks/>
              </p:cNvSpPr>
              <p:nvPr/>
            </p:nvSpPr>
            <p:spPr bwMode="auto">
              <a:xfrm>
                <a:off x="2316" y="1295"/>
                <a:ext cx="74" cy="4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Rectangle 157"/>
              <p:cNvSpPr>
                <a:spLocks noChangeArrowheads="1"/>
              </p:cNvSpPr>
              <p:nvPr/>
            </p:nvSpPr>
            <p:spPr bwMode="auto">
              <a:xfrm>
                <a:off x="2481" y="1277"/>
                <a:ext cx="20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HVA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90" name="Rectangle 158"/>
              <p:cNvSpPr>
                <a:spLocks noChangeArrowheads="1"/>
              </p:cNvSpPr>
              <p:nvPr/>
            </p:nvSpPr>
            <p:spPr bwMode="auto">
              <a:xfrm>
                <a:off x="1036" y="653"/>
                <a:ext cx="55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Accumbens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4191" name="Text Box 159"/>
            <p:cNvSpPr txBox="1">
              <a:spLocks noChangeArrowheads="1"/>
            </p:cNvSpPr>
            <p:nvPr/>
          </p:nvSpPr>
          <p:spPr bwMode="auto">
            <a:xfrm>
              <a:off x="1701" y="566"/>
              <a:ext cx="139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AMPHETAMINE</a:t>
              </a:r>
            </a:p>
          </p:txBody>
        </p:sp>
      </p:grp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4605338" y="762000"/>
            <a:ext cx="4538662" cy="2895600"/>
            <a:chOff x="3264" y="528"/>
            <a:chExt cx="2928" cy="1872"/>
          </a:xfrm>
        </p:grpSpPr>
        <p:grpSp>
          <p:nvGrpSpPr>
            <p:cNvPr id="6" name="Group 161"/>
            <p:cNvGrpSpPr>
              <a:grpSpLocks/>
            </p:cNvGrpSpPr>
            <p:nvPr/>
          </p:nvGrpSpPr>
          <p:grpSpPr bwMode="auto">
            <a:xfrm>
              <a:off x="3264" y="528"/>
              <a:ext cx="2928" cy="1872"/>
              <a:chOff x="3264" y="528"/>
              <a:chExt cx="2928" cy="1872"/>
            </a:xfrm>
          </p:grpSpPr>
          <p:sp>
            <p:nvSpPr>
              <p:cNvPr id="44194" name="Rectangle 162"/>
              <p:cNvSpPr>
                <a:spLocks noChangeArrowheads="1"/>
              </p:cNvSpPr>
              <p:nvPr/>
            </p:nvSpPr>
            <p:spPr bwMode="auto">
              <a:xfrm>
                <a:off x="3264" y="528"/>
                <a:ext cx="2928" cy="1872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FF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5" name="Line 163"/>
              <p:cNvSpPr>
                <a:spLocks noChangeShapeType="1"/>
              </p:cNvSpPr>
              <p:nvPr/>
            </p:nvSpPr>
            <p:spPr bwMode="auto">
              <a:xfrm>
                <a:off x="3760" y="808"/>
                <a:ext cx="1" cy="130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6" name="Line 164"/>
              <p:cNvSpPr>
                <a:spLocks noChangeShapeType="1"/>
              </p:cNvSpPr>
              <p:nvPr/>
            </p:nvSpPr>
            <p:spPr bwMode="auto">
              <a:xfrm>
                <a:off x="3733" y="1459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7" name="Line 165"/>
              <p:cNvSpPr>
                <a:spLocks noChangeShapeType="1"/>
              </p:cNvSpPr>
              <p:nvPr/>
            </p:nvSpPr>
            <p:spPr bwMode="auto">
              <a:xfrm>
                <a:off x="3733" y="113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Line 166"/>
              <p:cNvSpPr>
                <a:spLocks noChangeShapeType="1"/>
              </p:cNvSpPr>
              <p:nvPr/>
            </p:nvSpPr>
            <p:spPr bwMode="auto">
              <a:xfrm>
                <a:off x="3733" y="808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9" name="Rectangle 167"/>
              <p:cNvSpPr>
                <a:spLocks noChangeArrowheads="1"/>
              </p:cNvSpPr>
              <p:nvPr/>
            </p:nvSpPr>
            <p:spPr bwMode="auto">
              <a:xfrm>
                <a:off x="3644" y="2070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0" name="Rectangle 168"/>
              <p:cNvSpPr>
                <a:spLocks noChangeArrowheads="1"/>
              </p:cNvSpPr>
              <p:nvPr/>
            </p:nvSpPr>
            <p:spPr bwMode="auto">
              <a:xfrm>
                <a:off x="3545" y="1747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1" name="Rectangle 169"/>
              <p:cNvSpPr>
                <a:spLocks noChangeArrowheads="1"/>
              </p:cNvSpPr>
              <p:nvPr/>
            </p:nvSpPr>
            <p:spPr bwMode="auto">
              <a:xfrm>
                <a:off x="3545" y="1420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2" name="Rectangle 170"/>
              <p:cNvSpPr>
                <a:spLocks noChangeArrowheads="1"/>
              </p:cNvSpPr>
              <p:nvPr/>
            </p:nvSpPr>
            <p:spPr bwMode="auto">
              <a:xfrm>
                <a:off x="3545" y="1096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3" name="Rectangle 171"/>
              <p:cNvSpPr>
                <a:spLocks noChangeArrowheads="1"/>
              </p:cNvSpPr>
              <p:nvPr/>
            </p:nvSpPr>
            <p:spPr bwMode="auto">
              <a:xfrm>
                <a:off x="3545" y="770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4" name="Line 172"/>
              <p:cNvSpPr>
                <a:spLocks noChangeShapeType="1"/>
              </p:cNvSpPr>
              <p:nvPr/>
            </p:nvSpPr>
            <p:spPr bwMode="auto">
              <a:xfrm>
                <a:off x="3739" y="2110"/>
                <a:ext cx="2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Line 173"/>
              <p:cNvSpPr>
                <a:spLocks noChangeShapeType="1"/>
              </p:cNvSpPr>
              <p:nvPr/>
            </p:nvSpPr>
            <p:spPr bwMode="auto">
              <a:xfrm>
                <a:off x="3877" y="2110"/>
                <a:ext cx="192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Line 174"/>
              <p:cNvSpPr>
                <a:spLocks noChangeShapeType="1"/>
              </p:cNvSpPr>
              <p:nvPr/>
            </p:nvSpPr>
            <p:spPr bwMode="auto">
              <a:xfrm flipV="1">
                <a:off x="3877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Line 175"/>
              <p:cNvSpPr>
                <a:spLocks noChangeShapeType="1"/>
              </p:cNvSpPr>
              <p:nvPr/>
            </p:nvSpPr>
            <p:spPr bwMode="auto">
              <a:xfrm flipV="1">
                <a:off x="4006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Line 176"/>
              <p:cNvSpPr>
                <a:spLocks noChangeShapeType="1"/>
              </p:cNvSpPr>
              <p:nvPr/>
            </p:nvSpPr>
            <p:spPr bwMode="auto">
              <a:xfrm flipV="1">
                <a:off x="4133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9" name="Line 177"/>
              <p:cNvSpPr>
                <a:spLocks noChangeShapeType="1"/>
              </p:cNvSpPr>
              <p:nvPr/>
            </p:nvSpPr>
            <p:spPr bwMode="auto">
              <a:xfrm flipV="1">
                <a:off x="4262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0" name="Line 178"/>
              <p:cNvSpPr>
                <a:spLocks noChangeShapeType="1"/>
              </p:cNvSpPr>
              <p:nvPr/>
            </p:nvSpPr>
            <p:spPr bwMode="auto">
              <a:xfrm flipV="1">
                <a:off x="4392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1" name="Line 179"/>
              <p:cNvSpPr>
                <a:spLocks noChangeShapeType="1"/>
              </p:cNvSpPr>
              <p:nvPr/>
            </p:nvSpPr>
            <p:spPr bwMode="auto">
              <a:xfrm flipV="1">
                <a:off x="4517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Line 180"/>
              <p:cNvSpPr>
                <a:spLocks noChangeShapeType="1"/>
              </p:cNvSpPr>
              <p:nvPr/>
            </p:nvSpPr>
            <p:spPr bwMode="auto">
              <a:xfrm flipV="1">
                <a:off x="4648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3" name="Line 181"/>
              <p:cNvSpPr>
                <a:spLocks noChangeShapeType="1"/>
              </p:cNvSpPr>
              <p:nvPr/>
            </p:nvSpPr>
            <p:spPr bwMode="auto">
              <a:xfrm flipV="1">
                <a:off x="4778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Line 182"/>
              <p:cNvSpPr>
                <a:spLocks noChangeShapeType="1"/>
              </p:cNvSpPr>
              <p:nvPr/>
            </p:nvSpPr>
            <p:spPr bwMode="auto">
              <a:xfrm flipV="1">
                <a:off x="4903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Line 183"/>
              <p:cNvSpPr>
                <a:spLocks noChangeShapeType="1"/>
              </p:cNvSpPr>
              <p:nvPr/>
            </p:nvSpPr>
            <p:spPr bwMode="auto">
              <a:xfrm flipV="1">
                <a:off x="5033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Line 184"/>
              <p:cNvSpPr>
                <a:spLocks noChangeShapeType="1"/>
              </p:cNvSpPr>
              <p:nvPr/>
            </p:nvSpPr>
            <p:spPr bwMode="auto">
              <a:xfrm flipV="1">
                <a:off x="5163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Line 185"/>
              <p:cNvSpPr>
                <a:spLocks noChangeShapeType="1"/>
              </p:cNvSpPr>
              <p:nvPr/>
            </p:nvSpPr>
            <p:spPr bwMode="auto">
              <a:xfrm flipV="1">
                <a:off x="5289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8" name="Line 186"/>
              <p:cNvSpPr>
                <a:spLocks noChangeShapeType="1"/>
              </p:cNvSpPr>
              <p:nvPr/>
            </p:nvSpPr>
            <p:spPr bwMode="auto">
              <a:xfrm flipV="1">
                <a:off x="5419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9" name="Line 187"/>
              <p:cNvSpPr>
                <a:spLocks noChangeShapeType="1"/>
              </p:cNvSpPr>
              <p:nvPr/>
            </p:nvSpPr>
            <p:spPr bwMode="auto">
              <a:xfrm flipV="1">
                <a:off x="5549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0" name="Line 188"/>
              <p:cNvSpPr>
                <a:spLocks noChangeShapeType="1"/>
              </p:cNvSpPr>
              <p:nvPr/>
            </p:nvSpPr>
            <p:spPr bwMode="auto">
              <a:xfrm flipV="1">
                <a:off x="5674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1" name="Line 189"/>
              <p:cNvSpPr>
                <a:spLocks noChangeShapeType="1"/>
              </p:cNvSpPr>
              <p:nvPr/>
            </p:nvSpPr>
            <p:spPr bwMode="auto">
              <a:xfrm flipV="1">
                <a:off x="5805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2" name="Rectangle 190"/>
              <p:cNvSpPr>
                <a:spLocks noChangeArrowheads="1"/>
              </p:cNvSpPr>
              <p:nvPr/>
            </p:nvSpPr>
            <p:spPr bwMode="auto">
              <a:xfrm>
                <a:off x="3855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3" name="Rectangle 191"/>
              <p:cNvSpPr>
                <a:spLocks noChangeArrowheads="1"/>
              </p:cNvSpPr>
              <p:nvPr/>
            </p:nvSpPr>
            <p:spPr bwMode="auto">
              <a:xfrm>
                <a:off x="4238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4" name="Rectangle 192"/>
              <p:cNvSpPr>
                <a:spLocks noChangeArrowheads="1"/>
              </p:cNvSpPr>
              <p:nvPr/>
            </p:nvSpPr>
            <p:spPr bwMode="auto">
              <a:xfrm>
                <a:off x="4626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5" name="Rectangle 193"/>
              <p:cNvSpPr>
                <a:spLocks noChangeArrowheads="1"/>
              </p:cNvSpPr>
              <p:nvPr/>
            </p:nvSpPr>
            <p:spPr bwMode="auto">
              <a:xfrm>
                <a:off x="5011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6" name="Rectangle 194"/>
              <p:cNvSpPr>
                <a:spLocks noChangeArrowheads="1"/>
              </p:cNvSpPr>
              <p:nvPr/>
            </p:nvSpPr>
            <p:spPr bwMode="auto">
              <a:xfrm>
                <a:off x="5397" y="2157"/>
                <a:ext cx="5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7" name="Rectangle 195"/>
              <p:cNvSpPr>
                <a:spLocks noChangeArrowheads="1"/>
              </p:cNvSpPr>
              <p:nvPr/>
            </p:nvSpPr>
            <p:spPr bwMode="auto">
              <a:xfrm>
                <a:off x="5724" y="2157"/>
                <a:ext cx="18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5 hr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8" name="Rectangle 196"/>
              <p:cNvSpPr>
                <a:spLocks noChangeArrowheads="1"/>
              </p:cNvSpPr>
              <p:nvPr/>
            </p:nvSpPr>
            <p:spPr bwMode="auto">
              <a:xfrm>
                <a:off x="4454" y="2251"/>
                <a:ext cx="89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Time After Cocaine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9" name="Rectangle 197"/>
              <p:cNvSpPr>
                <a:spLocks noChangeArrowheads="1"/>
              </p:cNvSpPr>
              <p:nvPr/>
            </p:nvSpPr>
            <p:spPr bwMode="auto">
              <a:xfrm rot="16200000">
                <a:off x="2995" y="1283"/>
                <a:ext cx="89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% of Basal Release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30" name="Line 198"/>
              <p:cNvSpPr>
                <a:spLocks noChangeShapeType="1"/>
              </p:cNvSpPr>
              <p:nvPr/>
            </p:nvSpPr>
            <p:spPr bwMode="auto">
              <a:xfrm>
                <a:off x="3849" y="1785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1" name="Line 199"/>
              <p:cNvSpPr>
                <a:spLocks noChangeShapeType="1"/>
              </p:cNvSpPr>
              <p:nvPr/>
            </p:nvSpPr>
            <p:spPr bwMode="auto">
              <a:xfrm flipV="1">
                <a:off x="3876" y="1402"/>
                <a:ext cx="130" cy="38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Line 200"/>
              <p:cNvSpPr>
                <a:spLocks noChangeShapeType="1"/>
              </p:cNvSpPr>
              <p:nvPr/>
            </p:nvSpPr>
            <p:spPr bwMode="auto">
              <a:xfrm>
                <a:off x="3876" y="1785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3" name="Line 201"/>
              <p:cNvSpPr>
                <a:spLocks noChangeShapeType="1"/>
              </p:cNvSpPr>
              <p:nvPr/>
            </p:nvSpPr>
            <p:spPr bwMode="auto">
              <a:xfrm flipV="1">
                <a:off x="3876" y="1720"/>
                <a:ext cx="130" cy="6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Oval 202"/>
              <p:cNvSpPr>
                <a:spLocks noChangeArrowheads="1"/>
              </p:cNvSpPr>
              <p:nvPr/>
            </p:nvSpPr>
            <p:spPr bwMode="auto">
              <a:xfrm>
                <a:off x="3845" y="1760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5" name="Rectangle 203"/>
              <p:cNvSpPr>
                <a:spLocks noChangeArrowheads="1"/>
              </p:cNvSpPr>
              <p:nvPr/>
            </p:nvSpPr>
            <p:spPr bwMode="auto">
              <a:xfrm>
                <a:off x="3845" y="176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6" name="Freeform 204"/>
              <p:cNvSpPr>
                <a:spLocks/>
              </p:cNvSpPr>
              <p:nvPr/>
            </p:nvSpPr>
            <p:spPr bwMode="auto">
              <a:xfrm>
                <a:off x="3845" y="1760"/>
                <a:ext cx="62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7" name="Line 205"/>
              <p:cNvSpPr>
                <a:spLocks noChangeShapeType="1"/>
              </p:cNvSpPr>
              <p:nvPr/>
            </p:nvSpPr>
            <p:spPr bwMode="auto">
              <a:xfrm flipV="1">
                <a:off x="4006" y="1282"/>
                <a:ext cx="125" cy="12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8" name="Line 206"/>
              <p:cNvSpPr>
                <a:spLocks noChangeShapeType="1"/>
              </p:cNvSpPr>
              <p:nvPr/>
            </p:nvSpPr>
            <p:spPr bwMode="auto">
              <a:xfrm flipV="1">
                <a:off x="4131" y="1184"/>
                <a:ext cx="131" cy="9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9" name="Line 207"/>
              <p:cNvSpPr>
                <a:spLocks noChangeShapeType="1"/>
              </p:cNvSpPr>
              <p:nvPr/>
            </p:nvSpPr>
            <p:spPr bwMode="auto">
              <a:xfrm flipV="1">
                <a:off x="4262" y="1037"/>
                <a:ext cx="130" cy="14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0" name="Line 208"/>
              <p:cNvSpPr>
                <a:spLocks noChangeShapeType="1"/>
              </p:cNvSpPr>
              <p:nvPr/>
            </p:nvSpPr>
            <p:spPr bwMode="auto">
              <a:xfrm>
                <a:off x="4392" y="1037"/>
                <a:ext cx="125" cy="3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1" name="Line 209"/>
              <p:cNvSpPr>
                <a:spLocks noChangeShapeType="1"/>
              </p:cNvSpPr>
              <p:nvPr/>
            </p:nvSpPr>
            <p:spPr bwMode="auto">
              <a:xfrm>
                <a:off x="4517" y="1069"/>
                <a:ext cx="130" cy="51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2" name="Line 210"/>
              <p:cNvSpPr>
                <a:spLocks noChangeShapeType="1"/>
              </p:cNvSpPr>
              <p:nvPr/>
            </p:nvSpPr>
            <p:spPr bwMode="auto">
              <a:xfrm>
                <a:off x="4647" y="1120"/>
                <a:ext cx="130" cy="79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3" name="Line 211"/>
              <p:cNvSpPr>
                <a:spLocks noChangeShapeType="1"/>
              </p:cNvSpPr>
              <p:nvPr/>
            </p:nvSpPr>
            <p:spPr bwMode="auto">
              <a:xfrm>
                <a:off x="4777" y="1199"/>
                <a:ext cx="125" cy="6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4" name="Line 212"/>
              <p:cNvSpPr>
                <a:spLocks noChangeShapeType="1"/>
              </p:cNvSpPr>
              <p:nvPr/>
            </p:nvSpPr>
            <p:spPr bwMode="auto">
              <a:xfrm>
                <a:off x="4902" y="1264"/>
                <a:ext cx="130" cy="24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5" name="Line 213"/>
              <p:cNvSpPr>
                <a:spLocks noChangeShapeType="1"/>
              </p:cNvSpPr>
              <p:nvPr/>
            </p:nvSpPr>
            <p:spPr bwMode="auto">
              <a:xfrm>
                <a:off x="5032" y="1510"/>
                <a:ext cx="131" cy="2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Line 214"/>
              <p:cNvSpPr>
                <a:spLocks noChangeShapeType="1"/>
              </p:cNvSpPr>
              <p:nvPr/>
            </p:nvSpPr>
            <p:spPr bwMode="auto">
              <a:xfrm>
                <a:off x="5163" y="1532"/>
                <a:ext cx="125" cy="4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7" name="Line 215"/>
              <p:cNvSpPr>
                <a:spLocks noChangeShapeType="1"/>
              </p:cNvSpPr>
              <p:nvPr/>
            </p:nvSpPr>
            <p:spPr bwMode="auto">
              <a:xfrm>
                <a:off x="5288" y="1575"/>
                <a:ext cx="130" cy="3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8" name="Line 216"/>
              <p:cNvSpPr>
                <a:spLocks noChangeShapeType="1"/>
              </p:cNvSpPr>
              <p:nvPr/>
            </p:nvSpPr>
            <p:spPr bwMode="auto">
              <a:xfrm>
                <a:off x="5418" y="1608"/>
                <a:ext cx="130" cy="4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Line 217"/>
              <p:cNvSpPr>
                <a:spLocks noChangeShapeType="1"/>
              </p:cNvSpPr>
              <p:nvPr/>
            </p:nvSpPr>
            <p:spPr bwMode="auto">
              <a:xfrm>
                <a:off x="5548" y="1655"/>
                <a:ext cx="126" cy="3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0" name="Line 218"/>
              <p:cNvSpPr>
                <a:spLocks noChangeShapeType="1"/>
              </p:cNvSpPr>
              <p:nvPr/>
            </p:nvSpPr>
            <p:spPr bwMode="auto">
              <a:xfrm>
                <a:off x="5674" y="1687"/>
                <a:ext cx="130" cy="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1" name="Line 219"/>
              <p:cNvSpPr>
                <a:spLocks noChangeShapeType="1"/>
              </p:cNvSpPr>
              <p:nvPr/>
            </p:nvSpPr>
            <p:spPr bwMode="auto">
              <a:xfrm>
                <a:off x="4006" y="1792"/>
                <a:ext cx="125" cy="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2" name="Line 220"/>
              <p:cNvSpPr>
                <a:spLocks noChangeShapeType="1"/>
              </p:cNvSpPr>
              <p:nvPr/>
            </p:nvSpPr>
            <p:spPr bwMode="auto">
              <a:xfrm>
                <a:off x="4131" y="1836"/>
                <a:ext cx="131" cy="1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3" name="Line 221"/>
              <p:cNvSpPr>
                <a:spLocks noChangeShapeType="1"/>
              </p:cNvSpPr>
              <p:nvPr/>
            </p:nvSpPr>
            <p:spPr bwMode="auto">
              <a:xfrm flipV="1">
                <a:off x="4262" y="1818"/>
                <a:ext cx="130" cy="32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4" name="Line 222"/>
              <p:cNvSpPr>
                <a:spLocks noChangeShapeType="1"/>
              </p:cNvSpPr>
              <p:nvPr/>
            </p:nvSpPr>
            <p:spPr bwMode="auto">
              <a:xfrm>
                <a:off x="4392" y="1818"/>
                <a:ext cx="125" cy="39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5" name="Line 223"/>
              <p:cNvSpPr>
                <a:spLocks noChangeShapeType="1"/>
              </p:cNvSpPr>
              <p:nvPr/>
            </p:nvSpPr>
            <p:spPr bwMode="auto">
              <a:xfrm>
                <a:off x="4517" y="1857"/>
                <a:ext cx="130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6" name="Line 224"/>
              <p:cNvSpPr>
                <a:spLocks noChangeShapeType="1"/>
              </p:cNvSpPr>
              <p:nvPr/>
            </p:nvSpPr>
            <p:spPr bwMode="auto">
              <a:xfrm>
                <a:off x="4647" y="1861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7" name="Line 225"/>
              <p:cNvSpPr>
                <a:spLocks noChangeShapeType="1"/>
              </p:cNvSpPr>
              <p:nvPr/>
            </p:nvSpPr>
            <p:spPr bwMode="auto">
              <a:xfrm>
                <a:off x="4777" y="1868"/>
                <a:ext cx="125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8" name="Line 226"/>
              <p:cNvSpPr>
                <a:spLocks noChangeShapeType="1"/>
              </p:cNvSpPr>
              <p:nvPr/>
            </p:nvSpPr>
            <p:spPr bwMode="auto">
              <a:xfrm flipV="1">
                <a:off x="4902" y="1850"/>
                <a:ext cx="130" cy="1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9" name="Line 227"/>
              <p:cNvSpPr>
                <a:spLocks noChangeShapeType="1"/>
              </p:cNvSpPr>
              <p:nvPr/>
            </p:nvSpPr>
            <p:spPr bwMode="auto">
              <a:xfrm flipV="1">
                <a:off x="5032" y="1843"/>
                <a:ext cx="131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0" name="Line 228"/>
              <p:cNvSpPr>
                <a:spLocks noChangeShapeType="1"/>
              </p:cNvSpPr>
              <p:nvPr/>
            </p:nvSpPr>
            <p:spPr bwMode="auto">
              <a:xfrm flipV="1">
                <a:off x="5163" y="1836"/>
                <a:ext cx="125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1" name="Line 229"/>
              <p:cNvSpPr>
                <a:spLocks noChangeShapeType="1"/>
              </p:cNvSpPr>
              <p:nvPr/>
            </p:nvSpPr>
            <p:spPr bwMode="auto">
              <a:xfrm flipV="1">
                <a:off x="5288" y="1832"/>
                <a:ext cx="130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2" name="Line 230"/>
              <p:cNvSpPr>
                <a:spLocks noChangeShapeType="1"/>
              </p:cNvSpPr>
              <p:nvPr/>
            </p:nvSpPr>
            <p:spPr bwMode="auto">
              <a:xfrm flipV="1">
                <a:off x="5418" y="1825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3" name="Line 231"/>
              <p:cNvSpPr>
                <a:spLocks noChangeShapeType="1"/>
              </p:cNvSpPr>
              <p:nvPr/>
            </p:nvSpPr>
            <p:spPr bwMode="auto">
              <a:xfrm flipV="1">
                <a:off x="5548" y="1810"/>
                <a:ext cx="126" cy="15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4" name="Line 232"/>
              <p:cNvSpPr>
                <a:spLocks noChangeShapeType="1"/>
              </p:cNvSpPr>
              <p:nvPr/>
            </p:nvSpPr>
            <p:spPr bwMode="auto">
              <a:xfrm flipV="1">
                <a:off x="5674" y="1803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5" name="Line 233"/>
              <p:cNvSpPr>
                <a:spLocks noChangeShapeType="1"/>
              </p:cNvSpPr>
              <p:nvPr/>
            </p:nvSpPr>
            <p:spPr bwMode="auto">
              <a:xfrm>
                <a:off x="4006" y="1720"/>
                <a:ext cx="125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6" name="Line 234"/>
              <p:cNvSpPr>
                <a:spLocks noChangeShapeType="1"/>
              </p:cNvSpPr>
              <p:nvPr/>
            </p:nvSpPr>
            <p:spPr bwMode="auto">
              <a:xfrm flipV="1">
                <a:off x="4131" y="1705"/>
                <a:ext cx="131" cy="2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7" name="Line 235"/>
              <p:cNvSpPr>
                <a:spLocks noChangeShapeType="1"/>
              </p:cNvSpPr>
              <p:nvPr/>
            </p:nvSpPr>
            <p:spPr bwMode="auto">
              <a:xfrm flipV="1">
                <a:off x="4262" y="1669"/>
                <a:ext cx="130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8" name="Line 236"/>
              <p:cNvSpPr>
                <a:spLocks noChangeShapeType="1"/>
              </p:cNvSpPr>
              <p:nvPr/>
            </p:nvSpPr>
            <p:spPr bwMode="auto">
              <a:xfrm flipV="1">
                <a:off x="4392" y="1644"/>
                <a:ext cx="125" cy="2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9" name="Line 237"/>
              <p:cNvSpPr>
                <a:spLocks noChangeShapeType="1"/>
              </p:cNvSpPr>
              <p:nvPr/>
            </p:nvSpPr>
            <p:spPr bwMode="auto">
              <a:xfrm flipV="1">
                <a:off x="4517" y="1608"/>
                <a:ext cx="130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0" name="Line 238"/>
              <p:cNvSpPr>
                <a:spLocks noChangeShapeType="1"/>
              </p:cNvSpPr>
              <p:nvPr/>
            </p:nvSpPr>
            <p:spPr bwMode="auto">
              <a:xfrm flipV="1">
                <a:off x="4647" y="1557"/>
                <a:ext cx="130" cy="5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1" name="Line 239"/>
              <p:cNvSpPr>
                <a:spLocks noChangeShapeType="1"/>
              </p:cNvSpPr>
              <p:nvPr/>
            </p:nvSpPr>
            <p:spPr bwMode="auto">
              <a:xfrm>
                <a:off x="4777" y="1557"/>
                <a:ext cx="125" cy="33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2" name="Line 240"/>
              <p:cNvSpPr>
                <a:spLocks noChangeShapeType="1"/>
              </p:cNvSpPr>
              <p:nvPr/>
            </p:nvSpPr>
            <p:spPr bwMode="auto">
              <a:xfrm>
                <a:off x="4902" y="1590"/>
                <a:ext cx="130" cy="5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3" name="Line 241"/>
              <p:cNvSpPr>
                <a:spLocks noChangeShapeType="1"/>
              </p:cNvSpPr>
              <p:nvPr/>
            </p:nvSpPr>
            <p:spPr bwMode="auto">
              <a:xfrm>
                <a:off x="5032" y="1648"/>
                <a:ext cx="131" cy="2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4" name="Line 242"/>
              <p:cNvSpPr>
                <a:spLocks noChangeShapeType="1"/>
              </p:cNvSpPr>
              <p:nvPr/>
            </p:nvSpPr>
            <p:spPr bwMode="auto">
              <a:xfrm>
                <a:off x="5163" y="1669"/>
                <a:ext cx="125" cy="4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5" name="Line 243"/>
              <p:cNvSpPr>
                <a:spLocks noChangeShapeType="1"/>
              </p:cNvSpPr>
              <p:nvPr/>
            </p:nvSpPr>
            <p:spPr bwMode="auto">
              <a:xfrm>
                <a:off x="5288" y="1713"/>
                <a:ext cx="130" cy="5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6" name="Line 244"/>
              <p:cNvSpPr>
                <a:spLocks noChangeShapeType="1"/>
              </p:cNvSpPr>
              <p:nvPr/>
            </p:nvSpPr>
            <p:spPr bwMode="auto">
              <a:xfrm flipV="1">
                <a:off x="5418" y="1760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7" name="Line 245"/>
              <p:cNvSpPr>
                <a:spLocks noChangeShapeType="1"/>
              </p:cNvSpPr>
              <p:nvPr/>
            </p:nvSpPr>
            <p:spPr bwMode="auto">
              <a:xfrm flipV="1">
                <a:off x="5548" y="1753"/>
                <a:ext cx="126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8" name="Line 246"/>
              <p:cNvSpPr>
                <a:spLocks noChangeShapeType="1"/>
              </p:cNvSpPr>
              <p:nvPr/>
            </p:nvSpPr>
            <p:spPr bwMode="auto">
              <a:xfrm>
                <a:off x="5674" y="1753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9" name="Oval 247"/>
              <p:cNvSpPr>
                <a:spLocks noChangeArrowheads="1"/>
              </p:cNvSpPr>
              <p:nvPr/>
            </p:nvSpPr>
            <p:spPr bwMode="auto">
              <a:xfrm>
                <a:off x="3974" y="1376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0" name="Oval 248"/>
              <p:cNvSpPr>
                <a:spLocks noChangeArrowheads="1"/>
              </p:cNvSpPr>
              <p:nvPr/>
            </p:nvSpPr>
            <p:spPr bwMode="auto">
              <a:xfrm>
                <a:off x="4100" y="1257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1" name="Oval 249"/>
              <p:cNvSpPr>
                <a:spLocks noChangeArrowheads="1"/>
              </p:cNvSpPr>
              <p:nvPr/>
            </p:nvSpPr>
            <p:spPr bwMode="auto">
              <a:xfrm>
                <a:off x="4230" y="1159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2" name="Oval 250"/>
              <p:cNvSpPr>
                <a:spLocks noChangeArrowheads="1"/>
              </p:cNvSpPr>
              <p:nvPr/>
            </p:nvSpPr>
            <p:spPr bwMode="auto">
              <a:xfrm>
                <a:off x="4360" y="1011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3" name="Oval 251"/>
              <p:cNvSpPr>
                <a:spLocks noChangeArrowheads="1"/>
              </p:cNvSpPr>
              <p:nvPr/>
            </p:nvSpPr>
            <p:spPr bwMode="auto">
              <a:xfrm>
                <a:off x="4486" y="1044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4" name="Oval 252"/>
              <p:cNvSpPr>
                <a:spLocks noChangeArrowheads="1"/>
              </p:cNvSpPr>
              <p:nvPr/>
            </p:nvSpPr>
            <p:spPr bwMode="auto">
              <a:xfrm>
                <a:off x="4616" y="1095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5" name="Oval 253"/>
              <p:cNvSpPr>
                <a:spLocks noChangeArrowheads="1"/>
              </p:cNvSpPr>
              <p:nvPr/>
            </p:nvSpPr>
            <p:spPr bwMode="auto">
              <a:xfrm>
                <a:off x="4746" y="1174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6" name="Oval 254"/>
              <p:cNvSpPr>
                <a:spLocks noChangeArrowheads="1"/>
              </p:cNvSpPr>
              <p:nvPr/>
            </p:nvSpPr>
            <p:spPr bwMode="auto">
              <a:xfrm>
                <a:off x="4871" y="1239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7" name="Oval 255"/>
              <p:cNvSpPr>
                <a:spLocks noChangeArrowheads="1"/>
              </p:cNvSpPr>
              <p:nvPr/>
            </p:nvSpPr>
            <p:spPr bwMode="auto">
              <a:xfrm>
                <a:off x="5001" y="1485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8" name="Oval 256"/>
              <p:cNvSpPr>
                <a:spLocks noChangeArrowheads="1"/>
              </p:cNvSpPr>
              <p:nvPr/>
            </p:nvSpPr>
            <p:spPr bwMode="auto">
              <a:xfrm>
                <a:off x="5131" y="1506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9" name="Oval 257"/>
              <p:cNvSpPr>
                <a:spLocks noChangeArrowheads="1"/>
              </p:cNvSpPr>
              <p:nvPr/>
            </p:nvSpPr>
            <p:spPr bwMode="auto">
              <a:xfrm>
                <a:off x="5257" y="1550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0" name="Oval 258"/>
              <p:cNvSpPr>
                <a:spLocks noChangeArrowheads="1"/>
              </p:cNvSpPr>
              <p:nvPr/>
            </p:nvSpPr>
            <p:spPr bwMode="auto">
              <a:xfrm>
                <a:off x="5387" y="1582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1" name="Oval 259"/>
              <p:cNvSpPr>
                <a:spLocks noChangeArrowheads="1"/>
              </p:cNvSpPr>
              <p:nvPr/>
            </p:nvSpPr>
            <p:spPr bwMode="auto">
              <a:xfrm>
                <a:off x="5517" y="1629"/>
                <a:ext cx="58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2" name="Oval 260"/>
              <p:cNvSpPr>
                <a:spLocks noChangeArrowheads="1"/>
              </p:cNvSpPr>
              <p:nvPr/>
            </p:nvSpPr>
            <p:spPr bwMode="auto">
              <a:xfrm>
                <a:off x="5643" y="1662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3" name="Oval 261"/>
              <p:cNvSpPr>
                <a:spLocks noChangeArrowheads="1"/>
              </p:cNvSpPr>
              <p:nvPr/>
            </p:nvSpPr>
            <p:spPr bwMode="auto">
              <a:xfrm>
                <a:off x="5773" y="1669"/>
                <a:ext cx="57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4" name="Rectangle 262"/>
              <p:cNvSpPr>
                <a:spLocks noChangeArrowheads="1"/>
              </p:cNvSpPr>
              <p:nvPr/>
            </p:nvSpPr>
            <p:spPr bwMode="auto">
              <a:xfrm>
                <a:off x="3974" y="1767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5" name="Rectangle 263"/>
              <p:cNvSpPr>
                <a:spLocks noChangeArrowheads="1"/>
              </p:cNvSpPr>
              <p:nvPr/>
            </p:nvSpPr>
            <p:spPr bwMode="auto">
              <a:xfrm>
                <a:off x="4100" y="181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6" name="Rectangle 264"/>
              <p:cNvSpPr>
                <a:spLocks noChangeArrowheads="1"/>
              </p:cNvSpPr>
              <p:nvPr/>
            </p:nvSpPr>
            <p:spPr bwMode="auto">
              <a:xfrm>
                <a:off x="4230" y="182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7" name="Rectangle 265"/>
              <p:cNvSpPr>
                <a:spLocks noChangeArrowheads="1"/>
              </p:cNvSpPr>
              <p:nvPr/>
            </p:nvSpPr>
            <p:spPr bwMode="auto">
              <a:xfrm>
                <a:off x="4360" y="1792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8" name="Rectangle 266"/>
              <p:cNvSpPr>
                <a:spLocks noChangeArrowheads="1"/>
              </p:cNvSpPr>
              <p:nvPr/>
            </p:nvSpPr>
            <p:spPr bwMode="auto">
              <a:xfrm>
                <a:off x="4486" y="1832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9" name="Rectangle 267"/>
              <p:cNvSpPr>
                <a:spLocks noChangeArrowheads="1"/>
              </p:cNvSpPr>
              <p:nvPr/>
            </p:nvSpPr>
            <p:spPr bwMode="auto">
              <a:xfrm>
                <a:off x="4616" y="1836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0" name="Rectangle 268"/>
              <p:cNvSpPr>
                <a:spLocks noChangeArrowheads="1"/>
              </p:cNvSpPr>
              <p:nvPr/>
            </p:nvSpPr>
            <p:spPr bwMode="auto">
              <a:xfrm>
                <a:off x="4746" y="1843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1" name="Rectangle 269"/>
              <p:cNvSpPr>
                <a:spLocks noChangeArrowheads="1"/>
              </p:cNvSpPr>
              <p:nvPr/>
            </p:nvSpPr>
            <p:spPr bwMode="auto">
              <a:xfrm>
                <a:off x="4871" y="1843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2" name="Rectangle 270"/>
              <p:cNvSpPr>
                <a:spLocks noChangeArrowheads="1"/>
              </p:cNvSpPr>
              <p:nvPr/>
            </p:nvSpPr>
            <p:spPr bwMode="auto">
              <a:xfrm>
                <a:off x="5001" y="182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3" name="Rectangle 271"/>
              <p:cNvSpPr>
                <a:spLocks noChangeArrowheads="1"/>
              </p:cNvSpPr>
              <p:nvPr/>
            </p:nvSpPr>
            <p:spPr bwMode="auto">
              <a:xfrm>
                <a:off x="5131" y="1818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4" name="Rectangle 272"/>
              <p:cNvSpPr>
                <a:spLocks noChangeArrowheads="1"/>
              </p:cNvSpPr>
              <p:nvPr/>
            </p:nvSpPr>
            <p:spPr bwMode="auto">
              <a:xfrm>
                <a:off x="5257" y="181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5" name="Rectangle 273"/>
              <p:cNvSpPr>
                <a:spLocks noChangeArrowheads="1"/>
              </p:cNvSpPr>
              <p:nvPr/>
            </p:nvSpPr>
            <p:spPr bwMode="auto">
              <a:xfrm>
                <a:off x="5387" y="1807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Rectangle 274"/>
              <p:cNvSpPr>
                <a:spLocks noChangeArrowheads="1"/>
              </p:cNvSpPr>
              <p:nvPr/>
            </p:nvSpPr>
            <p:spPr bwMode="auto">
              <a:xfrm>
                <a:off x="5517" y="180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7" name="Rectangle 275"/>
              <p:cNvSpPr>
                <a:spLocks noChangeArrowheads="1"/>
              </p:cNvSpPr>
              <p:nvPr/>
            </p:nvSpPr>
            <p:spPr bwMode="auto">
              <a:xfrm>
                <a:off x="5643" y="178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8" name="Rectangle 276"/>
              <p:cNvSpPr>
                <a:spLocks noChangeArrowheads="1"/>
              </p:cNvSpPr>
              <p:nvPr/>
            </p:nvSpPr>
            <p:spPr bwMode="auto">
              <a:xfrm>
                <a:off x="5773" y="1778"/>
                <a:ext cx="57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9" name="Freeform 277"/>
              <p:cNvSpPr>
                <a:spLocks/>
              </p:cNvSpPr>
              <p:nvPr/>
            </p:nvSpPr>
            <p:spPr bwMode="auto">
              <a:xfrm>
                <a:off x="3974" y="1695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0" name="Freeform 278"/>
              <p:cNvSpPr>
                <a:spLocks/>
              </p:cNvSpPr>
              <p:nvPr/>
            </p:nvSpPr>
            <p:spPr bwMode="auto">
              <a:xfrm>
                <a:off x="4100" y="170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1" name="Freeform 279"/>
              <p:cNvSpPr>
                <a:spLocks/>
              </p:cNvSpPr>
              <p:nvPr/>
            </p:nvSpPr>
            <p:spPr bwMode="auto">
              <a:xfrm>
                <a:off x="4230" y="1680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2" name="Freeform 280"/>
              <p:cNvSpPr>
                <a:spLocks/>
              </p:cNvSpPr>
              <p:nvPr/>
            </p:nvSpPr>
            <p:spPr bwMode="auto">
              <a:xfrm>
                <a:off x="4360" y="164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3" name="Freeform 281"/>
              <p:cNvSpPr>
                <a:spLocks/>
              </p:cNvSpPr>
              <p:nvPr/>
            </p:nvSpPr>
            <p:spPr bwMode="auto">
              <a:xfrm>
                <a:off x="4486" y="1619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4" name="Freeform 282"/>
              <p:cNvSpPr>
                <a:spLocks/>
              </p:cNvSpPr>
              <p:nvPr/>
            </p:nvSpPr>
            <p:spPr bwMode="auto">
              <a:xfrm>
                <a:off x="4616" y="158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5" name="Freeform 283"/>
              <p:cNvSpPr>
                <a:spLocks/>
              </p:cNvSpPr>
              <p:nvPr/>
            </p:nvSpPr>
            <p:spPr bwMode="auto">
              <a:xfrm>
                <a:off x="4746" y="1532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6" name="Freeform 284"/>
              <p:cNvSpPr>
                <a:spLocks/>
              </p:cNvSpPr>
              <p:nvPr/>
            </p:nvSpPr>
            <p:spPr bwMode="auto">
              <a:xfrm>
                <a:off x="4871" y="156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7" name="Freeform 285"/>
              <p:cNvSpPr>
                <a:spLocks/>
              </p:cNvSpPr>
              <p:nvPr/>
            </p:nvSpPr>
            <p:spPr bwMode="auto">
              <a:xfrm>
                <a:off x="5001" y="162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8" name="Freeform 286"/>
              <p:cNvSpPr>
                <a:spLocks/>
              </p:cNvSpPr>
              <p:nvPr/>
            </p:nvSpPr>
            <p:spPr bwMode="auto">
              <a:xfrm>
                <a:off x="5131" y="164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9" name="Freeform 287"/>
              <p:cNvSpPr>
                <a:spLocks/>
              </p:cNvSpPr>
              <p:nvPr/>
            </p:nvSpPr>
            <p:spPr bwMode="auto">
              <a:xfrm>
                <a:off x="5257" y="1687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0" name="Freeform 288"/>
              <p:cNvSpPr>
                <a:spLocks/>
              </p:cNvSpPr>
              <p:nvPr/>
            </p:nvSpPr>
            <p:spPr bwMode="auto">
              <a:xfrm>
                <a:off x="5387" y="1742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1" name="Freeform 289"/>
              <p:cNvSpPr>
                <a:spLocks/>
              </p:cNvSpPr>
              <p:nvPr/>
            </p:nvSpPr>
            <p:spPr bwMode="auto">
              <a:xfrm>
                <a:off x="5517" y="173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Freeform 290"/>
              <p:cNvSpPr>
                <a:spLocks/>
              </p:cNvSpPr>
              <p:nvPr/>
            </p:nvSpPr>
            <p:spPr bwMode="auto">
              <a:xfrm>
                <a:off x="5643" y="1727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3" name="Freeform 291"/>
              <p:cNvSpPr>
                <a:spLocks/>
              </p:cNvSpPr>
              <p:nvPr/>
            </p:nvSpPr>
            <p:spPr bwMode="auto">
              <a:xfrm>
                <a:off x="5773" y="1727"/>
                <a:ext cx="62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4" name="Line 292"/>
              <p:cNvSpPr>
                <a:spLocks noChangeShapeType="1"/>
              </p:cNvSpPr>
              <p:nvPr/>
            </p:nvSpPr>
            <p:spPr bwMode="auto">
              <a:xfrm>
                <a:off x="5232" y="1074"/>
                <a:ext cx="143" cy="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5" name="Oval 293"/>
              <p:cNvSpPr>
                <a:spLocks noChangeArrowheads="1"/>
              </p:cNvSpPr>
              <p:nvPr/>
            </p:nvSpPr>
            <p:spPr bwMode="auto">
              <a:xfrm>
                <a:off x="5276" y="1052"/>
                <a:ext cx="50" cy="4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6" name="Rectangle 294"/>
              <p:cNvSpPr>
                <a:spLocks noChangeArrowheads="1"/>
              </p:cNvSpPr>
              <p:nvPr/>
            </p:nvSpPr>
            <p:spPr bwMode="auto">
              <a:xfrm>
                <a:off x="5397" y="1034"/>
                <a:ext cx="14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27" name="Line 295"/>
              <p:cNvSpPr>
                <a:spLocks noChangeShapeType="1"/>
              </p:cNvSpPr>
              <p:nvPr/>
            </p:nvSpPr>
            <p:spPr bwMode="auto">
              <a:xfrm>
                <a:off x="5232" y="1171"/>
                <a:ext cx="143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8" name="Rectangle 296"/>
              <p:cNvSpPr>
                <a:spLocks noChangeArrowheads="1"/>
              </p:cNvSpPr>
              <p:nvPr/>
            </p:nvSpPr>
            <p:spPr bwMode="auto">
              <a:xfrm>
                <a:off x="5276" y="1150"/>
                <a:ext cx="50" cy="4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9" name="Rectangle 297"/>
              <p:cNvSpPr>
                <a:spLocks noChangeArrowheads="1"/>
              </p:cNvSpPr>
              <p:nvPr/>
            </p:nvSpPr>
            <p:spPr bwMode="auto">
              <a:xfrm>
                <a:off x="5399" y="1130"/>
                <a:ext cx="35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DOPAC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0" name="Line 298"/>
              <p:cNvSpPr>
                <a:spLocks noChangeShapeType="1"/>
              </p:cNvSpPr>
              <p:nvPr/>
            </p:nvSpPr>
            <p:spPr bwMode="auto">
              <a:xfrm>
                <a:off x="5232" y="1269"/>
                <a:ext cx="143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1" name="Freeform 299"/>
              <p:cNvSpPr>
                <a:spLocks/>
              </p:cNvSpPr>
              <p:nvPr/>
            </p:nvSpPr>
            <p:spPr bwMode="auto">
              <a:xfrm>
                <a:off x="5276" y="1247"/>
                <a:ext cx="54" cy="4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2" name="Rectangle 300"/>
              <p:cNvSpPr>
                <a:spLocks noChangeArrowheads="1"/>
              </p:cNvSpPr>
              <p:nvPr/>
            </p:nvSpPr>
            <p:spPr bwMode="auto">
              <a:xfrm>
                <a:off x="5399" y="1229"/>
                <a:ext cx="20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HVA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3" name="Rectangle 301"/>
              <p:cNvSpPr>
                <a:spLocks noChangeArrowheads="1"/>
              </p:cNvSpPr>
              <p:nvPr/>
            </p:nvSpPr>
            <p:spPr bwMode="auto">
              <a:xfrm>
                <a:off x="3890" y="714"/>
                <a:ext cx="55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Accumbens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4" name="Line 302"/>
              <p:cNvSpPr>
                <a:spLocks noChangeShapeType="1"/>
              </p:cNvSpPr>
              <p:nvPr/>
            </p:nvSpPr>
            <p:spPr bwMode="auto">
              <a:xfrm>
                <a:off x="3728" y="1777"/>
                <a:ext cx="26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35" name="Text Box 303"/>
            <p:cNvSpPr txBox="1">
              <a:spLocks noChangeArrowheads="1"/>
            </p:cNvSpPr>
            <p:nvPr/>
          </p:nvSpPr>
          <p:spPr bwMode="auto">
            <a:xfrm>
              <a:off x="4944" y="552"/>
              <a:ext cx="89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COCAINE</a:t>
              </a:r>
            </a:p>
          </p:txBody>
        </p:sp>
      </p:grpSp>
      <p:grpSp>
        <p:nvGrpSpPr>
          <p:cNvPr id="7" name="Group 304"/>
          <p:cNvGrpSpPr>
            <a:grpSpLocks/>
          </p:cNvGrpSpPr>
          <p:nvPr/>
        </p:nvGrpSpPr>
        <p:grpSpPr bwMode="auto">
          <a:xfrm>
            <a:off x="0" y="762000"/>
            <a:ext cx="4495800" cy="2895600"/>
            <a:chOff x="240" y="2460"/>
            <a:chExt cx="2928" cy="1632"/>
          </a:xfrm>
        </p:grpSpPr>
        <p:sp>
          <p:nvSpPr>
            <p:cNvPr id="44337" name="Rectangle 305"/>
            <p:cNvSpPr>
              <a:spLocks noChangeArrowheads="1"/>
            </p:cNvSpPr>
            <p:nvPr/>
          </p:nvSpPr>
          <p:spPr bwMode="auto">
            <a:xfrm>
              <a:off x="240" y="2460"/>
              <a:ext cx="2928" cy="163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38" name="Line 306"/>
            <p:cNvSpPr>
              <a:spLocks noChangeShapeType="1"/>
            </p:cNvSpPr>
            <p:nvPr/>
          </p:nvSpPr>
          <p:spPr bwMode="auto">
            <a:xfrm>
              <a:off x="805" y="2569"/>
              <a:ext cx="1" cy="95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9" name="Line 307"/>
            <p:cNvSpPr>
              <a:spLocks noChangeShapeType="1"/>
            </p:cNvSpPr>
            <p:nvPr/>
          </p:nvSpPr>
          <p:spPr bwMode="auto">
            <a:xfrm>
              <a:off x="781" y="3082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0" name="Line 308"/>
            <p:cNvSpPr>
              <a:spLocks noChangeShapeType="1"/>
            </p:cNvSpPr>
            <p:nvPr/>
          </p:nvSpPr>
          <p:spPr bwMode="auto">
            <a:xfrm>
              <a:off x="781" y="2827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1" name="Rectangle 309"/>
            <p:cNvSpPr>
              <a:spLocks noChangeArrowheads="1"/>
            </p:cNvSpPr>
            <p:nvPr/>
          </p:nvSpPr>
          <p:spPr bwMode="auto">
            <a:xfrm>
              <a:off x="702" y="3711"/>
              <a:ext cx="5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2" name="Rectangle 310"/>
            <p:cNvSpPr>
              <a:spLocks noChangeArrowheads="1"/>
            </p:cNvSpPr>
            <p:nvPr/>
          </p:nvSpPr>
          <p:spPr bwMode="auto">
            <a:xfrm>
              <a:off x="615" y="3303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3" name="Rectangle 311"/>
            <p:cNvSpPr>
              <a:spLocks noChangeArrowheads="1"/>
            </p:cNvSpPr>
            <p:nvPr/>
          </p:nvSpPr>
          <p:spPr bwMode="auto">
            <a:xfrm>
              <a:off x="615" y="3044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4" name="Rectangle 312"/>
            <p:cNvSpPr>
              <a:spLocks noChangeArrowheads="1"/>
            </p:cNvSpPr>
            <p:nvPr/>
          </p:nvSpPr>
          <p:spPr bwMode="auto">
            <a:xfrm>
              <a:off x="615" y="2789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5" name="Rectangle 313"/>
            <p:cNvSpPr>
              <a:spLocks noChangeArrowheads="1"/>
            </p:cNvSpPr>
            <p:nvPr/>
          </p:nvSpPr>
          <p:spPr bwMode="auto">
            <a:xfrm>
              <a:off x="615" y="2531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6" name="Line 314"/>
            <p:cNvSpPr>
              <a:spLocks noChangeShapeType="1"/>
            </p:cNvSpPr>
            <p:nvPr/>
          </p:nvSpPr>
          <p:spPr bwMode="auto">
            <a:xfrm>
              <a:off x="786" y="3750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15"/>
            <p:cNvGrpSpPr>
              <a:grpSpLocks/>
            </p:cNvGrpSpPr>
            <p:nvPr/>
          </p:nvGrpSpPr>
          <p:grpSpPr bwMode="auto">
            <a:xfrm>
              <a:off x="889" y="3750"/>
              <a:ext cx="1410" cy="162"/>
              <a:chOff x="2062" y="3229"/>
              <a:chExt cx="2148" cy="283"/>
            </a:xfrm>
          </p:grpSpPr>
          <p:sp>
            <p:nvSpPr>
              <p:cNvPr id="44348" name="Line 316"/>
              <p:cNvSpPr>
                <a:spLocks noChangeShapeType="1"/>
              </p:cNvSpPr>
              <p:nvPr/>
            </p:nvSpPr>
            <p:spPr bwMode="auto">
              <a:xfrm>
                <a:off x="2089" y="3229"/>
                <a:ext cx="195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9" name="Line 317"/>
              <p:cNvSpPr>
                <a:spLocks noChangeShapeType="1"/>
              </p:cNvSpPr>
              <p:nvPr/>
            </p:nvSpPr>
            <p:spPr bwMode="auto">
              <a:xfrm flipV="1">
                <a:off x="208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0" name="Line 318"/>
              <p:cNvSpPr>
                <a:spLocks noChangeShapeType="1"/>
              </p:cNvSpPr>
              <p:nvPr/>
            </p:nvSpPr>
            <p:spPr bwMode="auto">
              <a:xfrm flipV="1">
                <a:off x="230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1" name="Line 319"/>
              <p:cNvSpPr>
                <a:spLocks noChangeShapeType="1"/>
              </p:cNvSpPr>
              <p:nvPr/>
            </p:nvSpPr>
            <p:spPr bwMode="auto">
              <a:xfrm flipV="1">
                <a:off x="252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2" name="Line 320"/>
              <p:cNvSpPr>
                <a:spLocks noChangeShapeType="1"/>
              </p:cNvSpPr>
              <p:nvPr/>
            </p:nvSpPr>
            <p:spPr bwMode="auto">
              <a:xfrm flipV="1">
                <a:off x="2738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3" name="Line 321"/>
              <p:cNvSpPr>
                <a:spLocks noChangeShapeType="1"/>
              </p:cNvSpPr>
              <p:nvPr/>
            </p:nvSpPr>
            <p:spPr bwMode="auto">
              <a:xfrm flipV="1">
                <a:off x="2954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4" name="Line 322"/>
              <p:cNvSpPr>
                <a:spLocks noChangeShapeType="1"/>
              </p:cNvSpPr>
              <p:nvPr/>
            </p:nvSpPr>
            <p:spPr bwMode="auto">
              <a:xfrm flipV="1">
                <a:off x="3176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5" name="Line 323"/>
              <p:cNvSpPr>
                <a:spLocks noChangeShapeType="1"/>
              </p:cNvSpPr>
              <p:nvPr/>
            </p:nvSpPr>
            <p:spPr bwMode="auto">
              <a:xfrm flipV="1">
                <a:off x="3392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6" name="Line 324"/>
              <p:cNvSpPr>
                <a:spLocks noChangeShapeType="1"/>
              </p:cNvSpPr>
              <p:nvPr/>
            </p:nvSpPr>
            <p:spPr bwMode="auto">
              <a:xfrm flipV="1">
                <a:off x="360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7" name="Line 325"/>
              <p:cNvSpPr>
                <a:spLocks noChangeShapeType="1"/>
              </p:cNvSpPr>
              <p:nvPr/>
            </p:nvSpPr>
            <p:spPr bwMode="auto">
              <a:xfrm flipV="1">
                <a:off x="382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8" name="Line 326"/>
              <p:cNvSpPr>
                <a:spLocks noChangeShapeType="1"/>
              </p:cNvSpPr>
              <p:nvPr/>
            </p:nvSpPr>
            <p:spPr bwMode="auto">
              <a:xfrm flipV="1">
                <a:off x="404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9" name="Rectangle 327"/>
              <p:cNvSpPr>
                <a:spLocks noChangeArrowheads="1"/>
              </p:cNvSpPr>
              <p:nvPr/>
            </p:nvSpPr>
            <p:spPr bwMode="auto">
              <a:xfrm>
                <a:off x="2062" y="3331"/>
                <a:ext cx="8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0" name="Rectangle 328"/>
              <p:cNvSpPr>
                <a:spLocks noChangeArrowheads="1"/>
              </p:cNvSpPr>
              <p:nvPr/>
            </p:nvSpPr>
            <p:spPr bwMode="auto">
              <a:xfrm>
                <a:off x="2708" y="3331"/>
                <a:ext cx="84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1" name="Rectangle 329"/>
              <p:cNvSpPr>
                <a:spLocks noChangeArrowheads="1"/>
              </p:cNvSpPr>
              <p:nvPr/>
            </p:nvSpPr>
            <p:spPr bwMode="auto">
              <a:xfrm>
                <a:off x="3363" y="3331"/>
                <a:ext cx="8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2" name="Rectangle 330"/>
              <p:cNvSpPr>
                <a:spLocks noChangeArrowheads="1"/>
              </p:cNvSpPr>
              <p:nvPr/>
            </p:nvSpPr>
            <p:spPr bwMode="auto">
              <a:xfrm>
                <a:off x="3933" y="3331"/>
                <a:ext cx="27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 hr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4363" name="Rectangle 331"/>
            <p:cNvSpPr>
              <a:spLocks noChangeArrowheads="1"/>
            </p:cNvSpPr>
            <p:nvPr/>
          </p:nvSpPr>
          <p:spPr bwMode="auto">
            <a:xfrm>
              <a:off x="1186" y="3929"/>
              <a:ext cx="91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Time After Nicotine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64" name="Rectangle 332"/>
            <p:cNvSpPr>
              <a:spLocks noChangeArrowheads="1"/>
            </p:cNvSpPr>
            <p:nvPr/>
          </p:nvSpPr>
          <p:spPr bwMode="auto">
            <a:xfrm rot="16200000">
              <a:off x="148" y="3077"/>
              <a:ext cx="7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% of Basal Release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65" name="Line 333"/>
            <p:cNvSpPr>
              <a:spLocks noChangeShapeType="1"/>
            </p:cNvSpPr>
            <p:nvPr/>
          </p:nvSpPr>
          <p:spPr bwMode="auto">
            <a:xfrm>
              <a:off x="883" y="3341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6" name="Line 334"/>
            <p:cNvSpPr>
              <a:spLocks noChangeShapeType="1"/>
            </p:cNvSpPr>
            <p:nvPr/>
          </p:nvSpPr>
          <p:spPr bwMode="auto">
            <a:xfrm flipV="1">
              <a:off x="907" y="2724"/>
              <a:ext cx="142" cy="61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7" name="Line 335"/>
            <p:cNvSpPr>
              <a:spLocks noChangeShapeType="1"/>
            </p:cNvSpPr>
            <p:nvPr/>
          </p:nvSpPr>
          <p:spPr bwMode="auto">
            <a:xfrm flipV="1">
              <a:off x="907" y="3237"/>
              <a:ext cx="142" cy="10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8" name="Oval 336"/>
            <p:cNvSpPr>
              <a:spLocks noChangeArrowheads="1"/>
            </p:cNvSpPr>
            <p:nvPr/>
          </p:nvSpPr>
          <p:spPr bwMode="auto">
            <a:xfrm>
              <a:off x="880" y="3317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9" name="Rectangle 337"/>
            <p:cNvSpPr>
              <a:spLocks noChangeArrowheads="1"/>
            </p:cNvSpPr>
            <p:nvPr/>
          </p:nvSpPr>
          <p:spPr bwMode="auto">
            <a:xfrm>
              <a:off x="880" y="3317"/>
              <a:ext cx="51" cy="4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0" name="Line 338"/>
            <p:cNvSpPr>
              <a:spLocks noChangeShapeType="1"/>
            </p:cNvSpPr>
            <p:nvPr/>
          </p:nvSpPr>
          <p:spPr bwMode="auto">
            <a:xfrm>
              <a:off x="1049" y="2724"/>
              <a:ext cx="141" cy="23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1" name="Line 339"/>
            <p:cNvSpPr>
              <a:spLocks noChangeShapeType="1"/>
            </p:cNvSpPr>
            <p:nvPr/>
          </p:nvSpPr>
          <p:spPr bwMode="auto">
            <a:xfrm>
              <a:off x="1190" y="2955"/>
              <a:ext cx="143" cy="7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2" name="Line 340"/>
            <p:cNvSpPr>
              <a:spLocks noChangeShapeType="1"/>
            </p:cNvSpPr>
            <p:nvPr/>
          </p:nvSpPr>
          <p:spPr bwMode="auto">
            <a:xfrm>
              <a:off x="1333" y="3031"/>
              <a:ext cx="142" cy="2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Line 341"/>
            <p:cNvSpPr>
              <a:spLocks noChangeShapeType="1"/>
            </p:cNvSpPr>
            <p:nvPr/>
          </p:nvSpPr>
          <p:spPr bwMode="auto">
            <a:xfrm>
              <a:off x="1475" y="3058"/>
              <a:ext cx="145" cy="2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Line 342"/>
            <p:cNvSpPr>
              <a:spLocks noChangeShapeType="1"/>
            </p:cNvSpPr>
            <p:nvPr/>
          </p:nvSpPr>
          <p:spPr bwMode="auto">
            <a:xfrm>
              <a:off x="1620" y="3079"/>
              <a:ext cx="142" cy="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Line 343"/>
            <p:cNvSpPr>
              <a:spLocks noChangeShapeType="1"/>
            </p:cNvSpPr>
            <p:nvPr/>
          </p:nvSpPr>
          <p:spPr bwMode="auto">
            <a:xfrm>
              <a:off x="1762" y="3124"/>
              <a:ext cx="143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Line 344"/>
            <p:cNvSpPr>
              <a:spLocks noChangeShapeType="1"/>
            </p:cNvSpPr>
            <p:nvPr/>
          </p:nvSpPr>
          <p:spPr bwMode="auto">
            <a:xfrm>
              <a:off x="1905" y="3134"/>
              <a:ext cx="141" cy="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Line 345"/>
            <p:cNvSpPr>
              <a:spLocks noChangeShapeType="1"/>
            </p:cNvSpPr>
            <p:nvPr/>
          </p:nvSpPr>
          <p:spPr bwMode="auto">
            <a:xfrm>
              <a:off x="2046" y="3141"/>
              <a:ext cx="142" cy="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8" name="Line 346"/>
            <p:cNvSpPr>
              <a:spLocks noChangeShapeType="1"/>
            </p:cNvSpPr>
            <p:nvPr/>
          </p:nvSpPr>
          <p:spPr bwMode="auto">
            <a:xfrm flipV="1">
              <a:off x="1049" y="3082"/>
              <a:ext cx="141" cy="155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9" name="Line 347"/>
            <p:cNvSpPr>
              <a:spLocks noChangeShapeType="1"/>
            </p:cNvSpPr>
            <p:nvPr/>
          </p:nvSpPr>
          <p:spPr bwMode="auto">
            <a:xfrm>
              <a:off x="1190" y="3082"/>
              <a:ext cx="143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Line 348"/>
            <p:cNvSpPr>
              <a:spLocks noChangeShapeType="1"/>
            </p:cNvSpPr>
            <p:nvPr/>
          </p:nvSpPr>
          <p:spPr bwMode="auto">
            <a:xfrm>
              <a:off x="1333" y="3089"/>
              <a:ext cx="142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Line 349"/>
            <p:cNvSpPr>
              <a:spLocks noChangeShapeType="1"/>
            </p:cNvSpPr>
            <p:nvPr/>
          </p:nvSpPr>
          <p:spPr bwMode="auto">
            <a:xfrm>
              <a:off x="1475" y="3110"/>
              <a:ext cx="145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Line 350"/>
            <p:cNvSpPr>
              <a:spLocks noChangeShapeType="1"/>
            </p:cNvSpPr>
            <p:nvPr/>
          </p:nvSpPr>
          <p:spPr bwMode="auto">
            <a:xfrm>
              <a:off x="1620" y="3110"/>
              <a:ext cx="142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Line 351"/>
            <p:cNvSpPr>
              <a:spLocks noChangeShapeType="1"/>
            </p:cNvSpPr>
            <p:nvPr/>
          </p:nvSpPr>
          <p:spPr bwMode="auto">
            <a:xfrm>
              <a:off x="1762" y="3131"/>
              <a:ext cx="143" cy="3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Line 352"/>
            <p:cNvSpPr>
              <a:spLocks noChangeShapeType="1"/>
            </p:cNvSpPr>
            <p:nvPr/>
          </p:nvSpPr>
          <p:spPr bwMode="auto">
            <a:xfrm>
              <a:off x="1905" y="3134"/>
              <a:ext cx="141" cy="5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5" name="Line 353"/>
            <p:cNvSpPr>
              <a:spLocks noChangeShapeType="1"/>
            </p:cNvSpPr>
            <p:nvPr/>
          </p:nvSpPr>
          <p:spPr bwMode="auto">
            <a:xfrm>
              <a:off x="2046" y="3191"/>
              <a:ext cx="134" cy="3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6" name="Oval 354"/>
            <p:cNvSpPr>
              <a:spLocks noChangeArrowheads="1"/>
            </p:cNvSpPr>
            <p:nvPr/>
          </p:nvSpPr>
          <p:spPr bwMode="auto">
            <a:xfrm>
              <a:off x="1021" y="270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7" name="Oval 355"/>
            <p:cNvSpPr>
              <a:spLocks noChangeArrowheads="1"/>
            </p:cNvSpPr>
            <p:nvPr/>
          </p:nvSpPr>
          <p:spPr bwMode="auto">
            <a:xfrm>
              <a:off x="1163" y="2931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8" name="Oval 356"/>
            <p:cNvSpPr>
              <a:spLocks noChangeArrowheads="1"/>
            </p:cNvSpPr>
            <p:nvPr/>
          </p:nvSpPr>
          <p:spPr bwMode="auto">
            <a:xfrm>
              <a:off x="1306" y="3007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9" name="Oval 357"/>
            <p:cNvSpPr>
              <a:spLocks noChangeArrowheads="1"/>
            </p:cNvSpPr>
            <p:nvPr/>
          </p:nvSpPr>
          <p:spPr bwMode="auto">
            <a:xfrm>
              <a:off x="1447" y="3034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0" name="Oval 358"/>
            <p:cNvSpPr>
              <a:spLocks noChangeArrowheads="1"/>
            </p:cNvSpPr>
            <p:nvPr/>
          </p:nvSpPr>
          <p:spPr bwMode="auto">
            <a:xfrm>
              <a:off x="1593" y="3055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1" name="Oval 359"/>
            <p:cNvSpPr>
              <a:spLocks noChangeArrowheads="1"/>
            </p:cNvSpPr>
            <p:nvPr/>
          </p:nvSpPr>
          <p:spPr bwMode="auto">
            <a:xfrm>
              <a:off x="1735" y="3100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2" name="Oval 360"/>
            <p:cNvSpPr>
              <a:spLocks noChangeArrowheads="1"/>
            </p:cNvSpPr>
            <p:nvPr/>
          </p:nvSpPr>
          <p:spPr bwMode="auto">
            <a:xfrm>
              <a:off x="1877" y="311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3" name="Oval 361"/>
            <p:cNvSpPr>
              <a:spLocks noChangeArrowheads="1"/>
            </p:cNvSpPr>
            <p:nvPr/>
          </p:nvSpPr>
          <p:spPr bwMode="auto">
            <a:xfrm>
              <a:off x="2019" y="3117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4" name="Oval 362"/>
            <p:cNvSpPr>
              <a:spLocks noChangeArrowheads="1"/>
            </p:cNvSpPr>
            <p:nvPr/>
          </p:nvSpPr>
          <p:spPr bwMode="auto">
            <a:xfrm>
              <a:off x="2161" y="312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5" name="Rectangle 363"/>
            <p:cNvSpPr>
              <a:spLocks noChangeArrowheads="1"/>
            </p:cNvSpPr>
            <p:nvPr/>
          </p:nvSpPr>
          <p:spPr bwMode="auto">
            <a:xfrm>
              <a:off x="1021" y="3213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6" name="Rectangle 364"/>
            <p:cNvSpPr>
              <a:spLocks noChangeArrowheads="1"/>
            </p:cNvSpPr>
            <p:nvPr/>
          </p:nvSpPr>
          <p:spPr bwMode="auto">
            <a:xfrm>
              <a:off x="1163" y="3058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7" name="Rectangle 365"/>
            <p:cNvSpPr>
              <a:spLocks noChangeArrowheads="1"/>
            </p:cNvSpPr>
            <p:nvPr/>
          </p:nvSpPr>
          <p:spPr bwMode="auto">
            <a:xfrm>
              <a:off x="1306" y="3065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Rectangle 366"/>
            <p:cNvSpPr>
              <a:spLocks noChangeArrowheads="1"/>
            </p:cNvSpPr>
            <p:nvPr/>
          </p:nvSpPr>
          <p:spPr bwMode="auto">
            <a:xfrm>
              <a:off x="1447" y="308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Rectangle 367"/>
            <p:cNvSpPr>
              <a:spLocks noChangeArrowheads="1"/>
            </p:cNvSpPr>
            <p:nvPr/>
          </p:nvSpPr>
          <p:spPr bwMode="auto">
            <a:xfrm>
              <a:off x="1593" y="308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Rectangle 368"/>
            <p:cNvSpPr>
              <a:spLocks noChangeArrowheads="1"/>
            </p:cNvSpPr>
            <p:nvPr/>
          </p:nvSpPr>
          <p:spPr bwMode="auto">
            <a:xfrm>
              <a:off x="1735" y="310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Rectangle 369"/>
            <p:cNvSpPr>
              <a:spLocks noChangeArrowheads="1"/>
            </p:cNvSpPr>
            <p:nvPr/>
          </p:nvSpPr>
          <p:spPr bwMode="auto">
            <a:xfrm>
              <a:off x="1877" y="3110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Rectangle 370"/>
            <p:cNvSpPr>
              <a:spLocks noChangeArrowheads="1"/>
            </p:cNvSpPr>
            <p:nvPr/>
          </p:nvSpPr>
          <p:spPr bwMode="auto">
            <a:xfrm>
              <a:off x="2019" y="3171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3" name="Rectangle 371"/>
            <p:cNvSpPr>
              <a:spLocks noChangeArrowheads="1"/>
            </p:cNvSpPr>
            <p:nvPr/>
          </p:nvSpPr>
          <p:spPr bwMode="auto">
            <a:xfrm>
              <a:off x="2161" y="320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4" name="Line 372"/>
            <p:cNvSpPr>
              <a:spLocks noChangeShapeType="1"/>
            </p:cNvSpPr>
            <p:nvPr/>
          </p:nvSpPr>
          <p:spPr bwMode="auto">
            <a:xfrm>
              <a:off x="2064" y="2851"/>
              <a:ext cx="12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Oval 373"/>
            <p:cNvSpPr>
              <a:spLocks noChangeArrowheads="1"/>
            </p:cNvSpPr>
            <p:nvPr/>
          </p:nvSpPr>
          <p:spPr bwMode="auto">
            <a:xfrm>
              <a:off x="2103" y="2830"/>
              <a:ext cx="43" cy="3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Rectangle 374"/>
            <p:cNvSpPr>
              <a:spLocks noChangeArrowheads="1"/>
            </p:cNvSpPr>
            <p:nvPr/>
          </p:nvSpPr>
          <p:spPr bwMode="auto">
            <a:xfrm>
              <a:off x="2208" y="2816"/>
              <a:ext cx="561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Accumbens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407" name="Line 375"/>
            <p:cNvSpPr>
              <a:spLocks noChangeShapeType="1"/>
            </p:cNvSpPr>
            <p:nvPr/>
          </p:nvSpPr>
          <p:spPr bwMode="auto">
            <a:xfrm>
              <a:off x="2064" y="2944"/>
              <a:ext cx="12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Rectangle 376"/>
            <p:cNvSpPr>
              <a:spLocks noChangeArrowheads="1"/>
            </p:cNvSpPr>
            <p:nvPr/>
          </p:nvSpPr>
          <p:spPr bwMode="auto">
            <a:xfrm>
              <a:off x="2103" y="2923"/>
              <a:ext cx="43" cy="3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Rectangle 377"/>
            <p:cNvSpPr>
              <a:spLocks noChangeArrowheads="1"/>
            </p:cNvSpPr>
            <p:nvPr/>
          </p:nvSpPr>
          <p:spPr bwMode="auto">
            <a:xfrm>
              <a:off x="2208" y="2909"/>
              <a:ext cx="39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Caudate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410" name="Line 378"/>
            <p:cNvSpPr>
              <a:spLocks noChangeShapeType="1"/>
            </p:cNvSpPr>
            <p:nvPr/>
          </p:nvSpPr>
          <p:spPr bwMode="auto">
            <a:xfrm>
              <a:off x="784" y="3332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1" name="Line 379"/>
            <p:cNvSpPr>
              <a:spLocks noChangeShapeType="1"/>
            </p:cNvSpPr>
            <p:nvPr/>
          </p:nvSpPr>
          <p:spPr bwMode="auto">
            <a:xfrm>
              <a:off x="806" y="3561"/>
              <a:ext cx="0" cy="19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2" name="Line 380"/>
            <p:cNvSpPr>
              <a:spLocks noChangeShapeType="1"/>
            </p:cNvSpPr>
            <p:nvPr/>
          </p:nvSpPr>
          <p:spPr bwMode="auto">
            <a:xfrm flipV="1">
              <a:off x="774" y="3544"/>
              <a:ext cx="71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3" name="Line 381"/>
            <p:cNvSpPr>
              <a:spLocks noChangeShapeType="1"/>
            </p:cNvSpPr>
            <p:nvPr/>
          </p:nvSpPr>
          <p:spPr bwMode="auto">
            <a:xfrm flipV="1">
              <a:off x="772" y="3515"/>
              <a:ext cx="71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4" name="Text Box 382"/>
            <p:cNvSpPr txBox="1">
              <a:spLocks noChangeArrowheads="1"/>
            </p:cNvSpPr>
            <p:nvPr/>
          </p:nvSpPr>
          <p:spPr bwMode="auto">
            <a:xfrm>
              <a:off x="1968" y="2496"/>
              <a:ext cx="96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NICOTINE</a:t>
              </a:r>
            </a:p>
          </p:txBody>
        </p:sp>
      </p:grpSp>
      <p:grpSp>
        <p:nvGrpSpPr>
          <p:cNvPr id="9" name="Group 383"/>
          <p:cNvGrpSpPr>
            <a:grpSpLocks/>
          </p:cNvGrpSpPr>
          <p:nvPr/>
        </p:nvGrpSpPr>
        <p:grpSpPr bwMode="auto">
          <a:xfrm>
            <a:off x="744538" y="-76200"/>
            <a:ext cx="7772400" cy="6858000"/>
            <a:chOff x="528" y="-48"/>
            <a:chExt cx="5508" cy="4320"/>
          </a:xfrm>
        </p:grpSpPr>
        <p:sp>
          <p:nvSpPr>
            <p:cNvPr id="44416" name="Rectangle 384"/>
            <p:cNvSpPr>
              <a:spLocks noChangeArrowheads="1"/>
            </p:cNvSpPr>
            <p:nvPr/>
          </p:nvSpPr>
          <p:spPr bwMode="auto">
            <a:xfrm>
              <a:off x="2398" y="4099"/>
              <a:ext cx="16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1200" b="1" i="1">
                  <a:solidFill>
                    <a:srgbClr val="FFFF00"/>
                  </a:solidFill>
                  <a:latin typeface="Times New Roman" pitchFamily="18" charset="0"/>
                </a:rPr>
                <a:t>Source: Di Chiara and Imperato</a:t>
              </a:r>
            </a:p>
          </p:txBody>
        </p:sp>
        <p:sp>
          <p:nvSpPr>
            <p:cNvPr id="44417" name="Rectangle 385"/>
            <p:cNvSpPr>
              <a:spLocks noChangeArrowheads="1"/>
            </p:cNvSpPr>
            <p:nvPr/>
          </p:nvSpPr>
          <p:spPr bwMode="auto">
            <a:xfrm>
              <a:off x="528" y="-48"/>
              <a:ext cx="55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n-US" sz="2800">
                  <a:solidFill>
                    <a:schemeClr val="tx2"/>
                  </a:solidFill>
                  <a:latin typeface="Arial" pitchFamily="34" charset="0"/>
                </a:rPr>
                <a:t>Effects of Drugs on Dopamine Levels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29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“Club” Drugs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 – Ecstasy</a:t>
            </a:r>
          </a:p>
          <a:p>
            <a:pPr lvl="2"/>
            <a:r>
              <a:rPr lang="en-US" dirty="0" smtClean="0"/>
              <a:t>MDMA</a:t>
            </a:r>
          </a:p>
          <a:p>
            <a:r>
              <a:rPr lang="en-US" dirty="0" err="1" smtClean="0"/>
              <a:t>Mollys</a:t>
            </a:r>
            <a:endParaRPr lang="en-US" dirty="0" smtClean="0"/>
          </a:p>
          <a:p>
            <a:pPr lvl="2"/>
            <a:r>
              <a:rPr lang="en-US" dirty="0" err="1" smtClean="0"/>
              <a:t>Mephedrone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 – Gamma </a:t>
            </a:r>
            <a:r>
              <a:rPr lang="en-US" dirty="0" err="1" smtClean="0"/>
              <a:t>Hydroxybutirate</a:t>
            </a:r>
            <a:endParaRPr lang="en-US" dirty="0" smtClean="0"/>
          </a:p>
          <a:p>
            <a:pPr lvl="2"/>
            <a:r>
              <a:rPr lang="en-US" dirty="0" smtClean="0"/>
              <a:t>Anesthetic</a:t>
            </a:r>
          </a:p>
          <a:p>
            <a:endParaRPr lang="en-US" dirty="0" smtClean="0"/>
          </a:p>
          <a:p>
            <a:r>
              <a:rPr lang="en-US" dirty="0" smtClean="0"/>
              <a:t>K – </a:t>
            </a:r>
            <a:r>
              <a:rPr lang="en-US" dirty="0" err="1" smtClean="0"/>
              <a:t>Ketamine</a:t>
            </a:r>
            <a:endParaRPr lang="en-US" dirty="0" smtClean="0"/>
          </a:p>
          <a:p>
            <a:pPr lvl="2"/>
            <a:r>
              <a:rPr lang="en-US" dirty="0" smtClean="0"/>
              <a:t>Veterinary anesthetic</a:t>
            </a:r>
          </a:p>
          <a:p>
            <a:r>
              <a:rPr lang="en-US" dirty="0" smtClean="0"/>
              <a:t>Circuit parties</a:t>
            </a:r>
          </a:p>
          <a:p>
            <a:endParaRPr lang="en-US" dirty="0"/>
          </a:p>
        </p:txBody>
      </p:sp>
      <p:pic>
        <p:nvPicPr>
          <p:cNvPr id="4" name="Picture 3" descr="ecstas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14793" y="914400"/>
            <a:ext cx="1524132" cy="1219306"/>
          </a:xfrm>
          <a:prstGeom prst="rect">
            <a:avLst/>
          </a:prstGeom>
        </p:spPr>
      </p:pic>
      <p:pic>
        <p:nvPicPr>
          <p:cNvPr id="5" name="Picture 4" descr="gh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81864" y="3576526"/>
            <a:ext cx="2350879" cy="1621296"/>
          </a:xfrm>
          <a:prstGeom prst="rect">
            <a:avLst/>
          </a:prstGeom>
        </p:spPr>
      </p:pic>
      <p:pic>
        <p:nvPicPr>
          <p:cNvPr id="6" name="Picture 5" descr="ketamine_summary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67362" y="5279827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Poppers</a:t>
            </a:r>
          </a:p>
          <a:p>
            <a:pPr lvl="1"/>
            <a:r>
              <a:rPr lang="en-US" dirty="0" smtClean="0"/>
              <a:t>Amyl nitrate, butyl nitrate</a:t>
            </a:r>
          </a:p>
          <a:p>
            <a:pPr lvl="2"/>
            <a:r>
              <a:rPr lang="en-US" dirty="0" smtClean="0"/>
              <a:t>Dangerous with </a:t>
            </a:r>
            <a:r>
              <a:rPr lang="en-US" dirty="0" err="1" smtClean="0"/>
              <a:t>antihypertensives</a:t>
            </a:r>
            <a:r>
              <a:rPr lang="en-US" dirty="0" smtClean="0"/>
              <a:t>,</a:t>
            </a:r>
          </a:p>
          <a:p>
            <a:pPr lvl="2">
              <a:buNone/>
            </a:pPr>
            <a:r>
              <a:rPr lang="en-US" dirty="0" smtClean="0"/>
              <a:t>	PDE-5 inhibitors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Steroids</a:t>
            </a:r>
            <a:endParaRPr lang="en-US" dirty="0"/>
          </a:p>
        </p:txBody>
      </p:sp>
      <p:pic>
        <p:nvPicPr>
          <p:cNvPr id="4" name="Picture 3" descr="poppe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1905000"/>
            <a:ext cx="1943100" cy="1943100"/>
          </a:xfrm>
          <a:prstGeom prst="rect">
            <a:avLst/>
          </a:prstGeom>
        </p:spPr>
      </p:pic>
      <p:pic>
        <p:nvPicPr>
          <p:cNvPr id="5" name="Picture 4" descr="Anabolic-Steroid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86200" y="4267200"/>
            <a:ext cx="2676525" cy="22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Addictions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 addiction</a:t>
            </a:r>
          </a:p>
          <a:p>
            <a:r>
              <a:rPr lang="en-US" dirty="0" smtClean="0"/>
              <a:t>Gambling</a:t>
            </a:r>
          </a:p>
          <a:p>
            <a:r>
              <a:rPr lang="en-US" dirty="0" smtClean="0"/>
              <a:t>Video games</a:t>
            </a:r>
          </a:p>
          <a:p>
            <a:r>
              <a:rPr lang="en-US" dirty="0" smtClean="0"/>
              <a:t>Shopping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6426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or more epidemics interacting simultaneously and synergistically (having a greater effect than would be expected by adding the effects of each.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4" name="Picture 3" descr="connectio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43400" y="3886200"/>
            <a:ext cx="3606800" cy="24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DSM 5</a:t>
            </a:r>
            <a:endParaRPr lang="en-US" sz="48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6576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IV to DSM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Substance Abuse </a:t>
            </a:r>
            <a:r>
              <a:rPr lang="en-US" dirty="0" smtClean="0"/>
              <a:t>and </a:t>
            </a:r>
            <a:r>
              <a:rPr lang="en-US" i="1" dirty="0" smtClean="0"/>
              <a:t>Substance Dependence </a:t>
            </a:r>
            <a:r>
              <a:rPr lang="en-US" dirty="0" smtClean="0"/>
              <a:t>merged to become </a:t>
            </a:r>
            <a:r>
              <a:rPr lang="en-US" i="1" u="sng" dirty="0" smtClean="0"/>
              <a:t>Substance Use Disorder</a:t>
            </a:r>
          </a:p>
          <a:p>
            <a:pPr lvl="1"/>
            <a:r>
              <a:rPr lang="en-US" i="1" dirty="0" smtClean="0"/>
              <a:t>Based on 11 criteria; more criteria = more severe</a:t>
            </a:r>
          </a:p>
          <a:p>
            <a:r>
              <a:rPr lang="en-US" dirty="0" smtClean="0"/>
              <a:t>As in DSM-IV</a:t>
            </a:r>
          </a:p>
          <a:p>
            <a:pPr lvl="1"/>
            <a:r>
              <a:rPr lang="en-US" dirty="0" err="1" smtClean="0"/>
              <a:t>Specifiers</a:t>
            </a:r>
            <a:r>
              <a:rPr lang="en-US" dirty="0" smtClean="0"/>
              <a:t> reflect physiologic dependence and course of illness</a:t>
            </a:r>
          </a:p>
        </p:txBody>
      </p:sp>
    </p:spTree>
    <p:extLst>
      <p:ext uri="{BB962C8B-B14F-4D97-AF65-F5344CB8AC3E}">
        <p14:creationId xmlns:p14="http://schemas.microsoft.com/office/powerpoint/2010/main" val="20028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Phenomena Modulating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Vulnerability</a:t>
            </a:r>
          </a:p>
          <a:p>
            <a:pPr lvl="1"/>
            <a:r>
              <a:rPr lang="en-US" dirty="0" smtClean="0"/>
              <a:t>Sustained exposure to addicting drugs</a:t>
            </a:r>
          </a:p>
          <a:p>
            <a:pPr lvl="1"/>
            <a:r>
              <a:rPr lang="en-US" dirty="0" smtClean="0"/>
              <a:t>Genes, environment, behavioral interactions</a:t>
            </a:r>
          </a:p>
          <a:p>
            <a:r>
              <a:rPr lang="en-US" dirty="0" smtClean="0"/>
              <a:t>Motivational shift</a:t>
            </a:r>
          </a:p>
          <a:p>
            <a:pPr lvl="1"/>
            <a:r>
              <a:rPr lang="en-US" dirty="0" smtClean="0"/>
              <a:t>Pleasure to craving</a:t>
            </a:r>
          </a:p>
          <a:p>
            <a:r>
              <a:rPr lang="en-US" dirty="0" smtClean="0"/>
              <a:t>Aberrant learning</a:t>
            </a:r>
          </a:p>
          <a:p>
            <a:pPr lvl="1"/>
            <a:r>
              <a:rPr lang="en-US" dirty="0" smtClean="0"/>
              <a:t>Dopamine activates </a:t>
            </a:r>
            <a:r>
              <a:rPr lang="en-US" dirty="0"/>
              <a:t>the direct Go pathway and </a:t>
            </a:r>
            <a:r>
              <a:rPr lang="en-US" dirty="0" smtClean="0"/>
              <a:t>inhibits </a:t>
            </a:r>
            <a:r>
              <a:rPr lang="en-US" dirty="0"/>
              <a:t>the indirect No-Go pathway.</a:t>
            </a:r>
            <a:endParaRPr lang="en-US" dirty="0" smtClean="0"/>
          </a:p>
          <a:p>
            <a:pPr lvl="1"/>
            <a:r>
              <a:rPr lang="en-US" dirty="0" smtClean="0"/>
              <a:t>Move to reflexive, rather than planned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6442" name="Picture 10" descr="june-absoluthunk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3613" y="0"/>
            <a:ext cx="48799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808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Pleasure	</a:t>
            </a:r>
          </a:p>
          <a:p>
            <a:pPr lvl="1"/>
            <a:r>
              <a:rPr lang="en-US" dirty="0" smtClean="0"/>
              <a:t>Release of dopamine in nucleus </a:t>
            </a:r>
            <a:r>
              <a:rPr lang="en-US" dirty="0" err="1" smtClean="0"/>
              <a:t>accumbens</a:t>
            </a:r>
            <a:endParaRPr lang="en-US" dirty="0" smtClean="0"/>
          </a:p>
          <a:p>
            <a:r>
              <a:rPr lang="en-US" dirty="0" smtClean="0"/>
              <a:t>Likelihood of drug use</a:t>
            </a:r>
          </a:p>
          <a:p>
            <a:pPr lvl="1"/>
            <a:r>
              <a:rPr lang="en-US" dirty="0" smtClean="0"/>
              <a:t>Related to speed with which if promotes release of dopamine</a:t>
            </a:r>
          </a:p>
          <a:p>
            <a:r>
              <a:rPr lang="en-US" dirty="0" smtClean="0"/>
              <a:t>Dopamine hijacks brain’s reward circuitry</a:t>
            </a:r>
          </a:p>
          <a:p>
            <a:r>
              <a:rPr lang="en-US" dirty="0" smtClean="0"/>
              <a:t>Addictive drugs release 10x dopamine</a:t>
            </a:r>
          </a:p>
          <a:p>
            <a:pPr lvl="1"/>
            <a:r>
              <a:rPr lang="en-US" dirty="0" smtClean="0"/>
              <a:t>Compared with natural rewards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 dopamine creates less reward</a:t>
            </a:r>
          </a:p>
          <a:p>
            <a:r>
              <a:rPr lang="en-US" dirty="0" smtClean="0"/>
              <a:t>Compulsion takes over to recreate the memory of pleasure</a:t>
            </a:r>
          </a:p>
          <a:p>
            <a:r>
              <a:rPr lang="en-US" dirty="0" smtClean="0"/>
              <a:t>Environmental cues receive more salience</a:t>
            </a:r>
          </a:p>
          <a:p>
            <a:r>
              <a:rPr lang="en-US" dirty="0" smtClean="0"/>
              <a:t>Overall relapse rate of 60%</a:t>
            </a:r>
          </a:p>
          <a:p>
            <a:pPr lvl="1"/>
            <a:r>
              <a:rPr lang="en-US" dirty="0" smtClean="0"/>
              <a:t>Similar to hypertension and asthma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Separate Classes of Drugs</a:t>
            </a:r>
            <a:br>
              <a:rPr lang="en-US" dirty="0" smtClean="0"/>
            </a:br>
            <a:r>
              <a:rPr lang="en-US" sz="3100" dirty="0" smtClean="0"/>
              <a:t>(not fully distinct)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</a:t>
            </a:r>
          </a:p>
          <a:p>
            <a:r>
              <a:rPr lang="en-US" dirty="0" smtClean="0"/>
              <a:t>Caffeine</a:t>
            </a:r>
          </a:p>
          <a:p>
            <a:pPr lvl="1"/>
            <a:r>
              <a:rPr lang="en-US" dirty="0" smtClean="0"/>
              <a:t>(only intoxication and withdrawal, not substance use disorder)</a:t>
            </a:r>
          </a:p>
          <a:p>
            <a:r>
              <a:rPr lang="en-US" dirty="0" smtClean="0"/>
              <a:t>Cannabis</a:t>
            </a:r>
          </a:p>
          <a:p>
            <a:r>
              <a:rPr lang="en-US" dirty="0" smtClean="0"/>
              <a:t>Hallucinogens</a:t>
            </a:r>
          </a:p>
          <a:p>
            <a:pPr lvl="1"/>
            <a:r>
              <a:rPr lang="en-US" dirty="0" smtClean="0"/>
              <a:t>(separate categories for PCP and others)</a:t>
            </a:r>
          </a:p>
          <a:p>
            <a:r>
              <a:rPr lang="en-US" dirty="0" smtClean="0"/>
              <a:t>Inhalants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Opioids</a:t>
            </a:r>
          </a:p>
          <a:p>
            <a:r>
              <a:rPr lang="en-US" dirty="0" smtClean="0"/>
              <a:t>Sedatives, hypnotics, and anxiolytics</a:t>
            </a:r>
          </a:p>
          <a:p>
            <a:r>
              <a:rPr lang="en-US" dirty="0" smtClean="0"/>
              <a:t>Stimulants</a:t>
            </a:r>
          </a:p>
          <a:p>
            <a:pPr lvl="1"/>
            <a:r>
              <a:rPr lang="en-US" dirty="0" smtClean="0"/>
              <a:t>(amphetamine-like substances, cocaine, and others)</a:t>
            </a:r>
          </a:p>
          <a:p>
            <a:r>
              <a:rPr lang="en-US" dirty="0" smtClean="0"/>
              <a:t>Tobacco</a:t>
            </a:r>
          </a:p>
          <a:p>
            <a:r>
              <a:rPr lang="en-US" dirty="0" smtClean="0"/>
              <a:t>Other (or unknown) substances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Disorders in DSM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Cannabis Withdrawal</a:t>
            </a:r>
          </a:p>
          <a:p>
            <a:r>
              <a:rPr lang="en-US" dirty="0" smtClean="0"/>
              <a:t>Caffeine Withdrawal </a:t>
            </a:r>
          </a:p>
          <a:p>
            <a:pPr lvl="1"/>
            <a:r>
              <a:rPr lang="en-US" dirty="0" smtClean="0"/>
              <a:t>(was in DSM IV appendix for further study)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A. Impaired control over substance use</a:t>
            </a:r>
          </a:p>
          <a:p>
            <a:pPr lvl="1"/>
            <a:r>
              <a:rPr lang="en-US" dirty="0" smtClean="0"/>
              <a:t>1.  Larger amounts and over long time than intended</a:t>
            </a:r>
          </a:p>
          <a:p>
            <a:pPr lvl="1"/>
            <a:r>
              <a:rPr lang="en-US" dirty="0" smtClean="0"/>
              <a:t>2. Desire to cut down/quit and may report unsuccessful efforts to regulate use</a:t>
            </a:r>
          </a:p>
          <a:p>
            <a:pPr lvl="1"/>
            <a:r>
              <a:rPr lang="en-US" dirty="0" smtClean="0"/>
              <a:t>3. Great deal of time spent obtaining, using, and recovering</a:t>
            </a:r>
          </a:p>
          <a:p>
            <a:pPr lvl="1"/>
            <a:r>
              <a:rPr lang="en-US" dirty="0" smtClean="0"/>
              <a:t>4. Craving – an intense desire or urge for the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B.  Social Impairment</a:t>
            </a:r>
          </a:p>
          <a:p>
            <a:pPr lvl="1"/>
            <a:r>
              <a:rPr lang="en-US" dirty="0" smtClean="0"/>
              <a:t>5.  Failure to meet role obligations at school, work, or home</a:t>
            </a:r>
          </a:p>
          <a:p>
            <a:pPr lvl="1"/>
            <a:r>
              <a:rPr lang="en-US" dirty="0" smtClean="0"/>
              <a:t>6.  Continued use despite persistent or recurrent social or interpersonal problems</a:t>
            </a:r>
          </a:p>
          <a:p>
            <a:pPr lvl="1"/>
            <a:r>
              <a:rPr lang="en-US" dirty="0" smtClean="0"/>
              <a:t>7.  Important social, occupational, recreational activities my be given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C.  Risky Use</a:t>
            </a:r>
          </a:p>
          <a:p>
            <a:pPr lvl="1"/>
            <a:r>
              <a:rPr lang="en-US" dirty="0" smtClean="0"/>
              <a:t>8. Recurrent use in situations where it is physically hazardous</a:t>
            </a:r>
          </a:p>
          <a:p>
            <a:pPr lvl="1"/>
            <a:r>
              <a:rPr lang="en-US" dirty="0" smtClean="0"/>
              <a:t>9. Recurrent use despite knowledge that a physical or psychological problem is likely caused or aggravated </a:t>
            </a:r>
          </a:p>
          <a:p>
            <a:pPr lvl="2"/>
            <a:r>
              <a:rPr lang="en-US" dirty="0" smtClean="0"/>
              <a:t>(not the existence of a problem but the failure to abstain)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D.  Pharmacological criteria</a:t>
            </a:r>
          </a:p>
          <a:p>
            <a:pPr lvl="1"/>
            <a:r>
              <a:rPr lang="en-US" dirty="0" smtClean="0"/>
              <a:t>10. Tolerance: a marked increase in dose to achieve the same desired effect</a:t>
            </a:r>
          </a:p>
          <a:p>
            <a:pPr lvl="1"/>
            <a:r>
              <a:rPr lang="en-US" dirty="0" smtClean="0"/>
              <a:t>11. Withdrawal</a:t>
            </a:r>
          </a:p>
          <a:p>
            <a:pPr lvl="2"/>
            <a:r>
              <a:rPr lang="en-US" dirty="0" smtClean="0"/>
              <a:t>(except for phencyclidine, other hallucinogens, or inhalants)</a:t>
            </a:r>
          </a:p>
          <a:p>
            <a:pPr lvl="1"/>
            <a:r>
              <a:rPr lang="en-US" dirty="0" smtClean="0"/>
              <a:t>Note: neither </a:t>
            </a:r>
            <a:r>
              <a:rPr lang="en-US" i="1" dirty="0" smtClean="0"/>
              <a:t>tolerance</a:t>
            </a:r>
            <a:r>
              <a:rPr lang="en-US" dirty="0" smtClean="0"/>
              <a:t> nor </a:t>
            </a:r>
            <a:r>
              <a:rPr lang="en-US" i="1" dirty="0" smtClean="0"/>
              <a:t>withdrawal</a:t>
            </a:r>
            <a:r>
              <a:rPr lang="en-US" dirty="0" smtClean="0"/>
              <a:t> are necessary for a diagnosis of substance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number of criteria endorsed</a:t>
            </a:r>
          </a:p>
          <a:p>
            <a:r>
              <a:rPr lang="en-US" dirty="0" smtClean="0"/>
              <a:t>Mild</a:t>
            </a:r>
          </a:p>
          <a:p>
            <a:pPr lvl="1"/>
            <a:r>
              <a:rPr lang="en-US" dirty="0" smtClean="0"/>
              <a:t>Presence of 2 – 3 criteria</a:t>
            </a:r>
          </a:p>
          <a:p>
            <a:r>
              <a:rPr lang="en-US" dirty="0" smtClean="0"/>
              <a:t>Moderate</a:t>
            </a:r>
          </a:p>
          <a:p>
            <a:pPr lvl="1"/>
            <a:r>
              <a:rPr lang="en-US" dirty="0" smtClean="0"/>
              <a:t>Presence of 4 -5 criteria</a:t>
            </a:r>
          </a:p>
          <a:p>
            <a:r>
              <a:rPr lang="en-US" dirty="0" smtClean="0"/>
              <a:t>Severe</a:t>
            </a:r>
          </a:p>
          <a:p>
            <a:pPr lvl="1"/>
            <a:r>
              <a:rPr lang="en-US" dirty="0" smtClean="0"/>
              <a:t>Presence of 6 or more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Early Remission</a:t>
            </a:r>
          </a:p>
          <a:p>
            <a:pPr lvl="1"/>
            <a:r>
              <a:rPr lang="en-US" dirty="0" smtClean="0"/>
              <a:t>At least 3 but less than 12 months without meeting criteria (except craving)</a:t>
            </a:r>
          </a:p>
          <a:p>
            <a:r>
              <a:rPr lang="en-US" dirty="0" smtClean="0"/>
              <a:t>In Sustained Remission</a:t>
            </a:r>
          </a:p>
          <a:p>
            <a:pPr lvl="1"/>
            <a:r>
              <a:rPr lang="en-US" dirty="0" smtClean="0"/>
              <a:t>At least 12 months without meeting criteria (except craving)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specifiers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“In a controlled environment”</a:t>
            </a:r>
          </a:p>
          <a:p>
            <a:pPr lvl="1"/>
            <a:r>
              <a:rPr lang="en-US" dirty="0" smtClean="0"/>
              <a:t>“On maintenance therapy”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stant-Lesbian.-Just-Add-Alcohol-T-Shirts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3000" y="315119"/>
            <a:ext cx="6248400" cy="6248400"/>
          </a:xfrm>
        </p:spPr>
      </p:pic>
    </p:spTree>
    <p:extLst>
      <p:ext uri="{BB962C8B-B14F-4D97-AF65-F5344CB8AC3E}">
        <p14:creationId xmlns:p14="http://schemas.microsoft.com/office/powerpoint/2010/main" val="29851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IV to DSM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Deleted:</a:t>
            </a:r>
          </a:p>
          <a:p>
            <a:pPr lvl="1"/>
            <a:r>
              <a:rPr lang="en-US" dirty="0" smtClean="0"/>
              <a:t>Recurrent substance-abuse related legal problems criterion</a:t>
            </a:r>
          </a:p>
          <a:p>
            <a:r>
              <a:rPr lang="en-US" dirty="0" smtClean="0"/>
              <a:t>Added:</a:t>
            </a:r>
          </a:p>
          <a:p>
            <a:pPr lvl="1"/>
            <a:r>
              <a:rPr lang="en-US" dirty="0" smtClean="0"/>
              <a:t>Craving, or a strong desire to use a 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IV to DSM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from DSM IV:</a:t>
            </a:r>
          </a:p>
          <a:p>
            <a:pPr lvl="1"/>
            <a:r>
              <a:rPr lang="en-US" dirty="0" smtClean="0"/>
              <a:t>Old criteria threshold for Substance Abuse</a:t>
            </a:r>
          </a:p>
          <a:p>
            <a:pPr lvl="2"/>
            <a:r>
              <a:rPr lang="en-US" dirty="0" smtClean="0"/>
              <a:t> One or more</a:t>
            </a:r>
          </a:p>
          <a:p>
            <a:pPr lvl="1"/>
            <a:r>
              <a:rPr lang="en-US" dirty="0" smtClean="0"/>
              <a:t>Old criteria threshold for Substance Dependence</a:t>
            </a:r>
          </a:p>
          <a:p>
            <a:pPr lvl="2"/>
            <a:r>
              <a:rPr lang="en-US" dirty="0" smtClean="0"/>
              <a:t>Three or more</a:t>
            </a:r>
          </a:p>
          <a:p>
            <a:r>
              <a:rPr lang="en-US" dirty="0" smtClean="0"/>
              <a:t>New in DSM 5 for Substance Use Disorder:</a:t>
            </a:r>
          </a:p>
          <a:p>
            <a:pPr lvl="1"/>
            <a:r>
              <a:rPr lang="en-US" dirty="0" smtClean="0"/>
              <a:t>Two or more criteria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1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IV to DSM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Eliminated:</a:t>
            </a:r>
          </a:p>
          <a:p>
            <a:pPr lvl="1"/>
            <a:r>
              <a:rPr lang="en-US" dirty="0" smtClean="0"/>
              <a:t>DSM IV </a:t>
            </a:r>
            <a:r>
              <a:rPr lang="en-US" dirty="0" err="1" smtClean="0"/>
              <a:t>specifier</a:t>
            </a:r>
            <a:r>
              <a:rPr lang="en-US" dirty="0" smtClean="0"/>
              <a:t> for physiological subtype</a:t>
            </a:r>
          </a:p>
          <a:p>
            <a:pPr lvl="1"/>
            <a:r>
              <a:rPr lang="en-US" dirty="0" smtClean="0"/>
              <a:t>DSM IV dx: </a:t>
            </a:r>
            <a:r>
              <a:rPr lang="en-US" dirty="0" err="1" smtClean="0"/>
              <a:t>Polysubstance</a:t>
            </a:r>
            <a:r>
              <a:rPr lang="en-US" dirty="0" smtClean="0"/>
              <a:t>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code for class of substances but record specific substance</a:t>
            </a:r>
          </a:p>
          <a:p>
            <a:pPr lvl="1"/>
            <a:r>
              <a:rPr lang="en-US" dirty="0" smtClean="0"/>
              <a:t>Moderate alprazolam use disorder 301.10</a:t>
            </a:r>
          </a:p>
          <a:p>
            <a:pPr lvl="2"/>
            <a:r>
              <a:rPr lang="en-US" dirty="0" smtClean="0"/>
              <a:t>Rather than “moderate sedative, hypnotic, or anxiolytic use disorder”</a:t>
            </a:r>
          </a:p>
          <a:p>
            <a:pPr lvl="1"/>
            <a:r>
              <a:rPr lang="en-US" dirty="0" smtClean="0"/>
              <a:t>Mild methamphetamine use disorder 305.70</a:t>
            </a:r>
          </a:p>
          <a:p>
            <a:pPr lvl="2"/>
            <a:r>
              <a:rPr lang="en-US" dirty="0" smtClean="0"/>
              <a:t>Rather than “mild stimulant use disorder”</a:t>
            </a:r>
          </a:p>
          <a:p>
            <a:pPr lvl="1"/>
            <a:r>
              <a:rPr lang="en-US" dirty="0" smtClean="0"/>
              <a:t>For substances that don’t fit a class (</a:t>
            </a:r>
            <a:r>
              <a:rPr lang="en-US" dirty="0" err="1" smtClean="0"/>
              <a:t>eg</a:t>
            </a:r>
            <a:r>
              <a:rPr lang="en-US" dirty="0" smtClean="0"/>
              <a:t> anabolic steroids) use “other substance use disorder”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criteria met for more than one class or drug, all should be recorded</a:t>
            </a:r>
          </a:p>
          <a:p>
            <a:endParaRPr lang="en-US" dirty="0" smtClean="0"/>
          </a:p>
          <a:p>
            <a:r>
              <a:rPr lang="en-US" dirty="0" smtClean="0"/>
              <a:t>“Addiction” is not used in the DSM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Substance-Induced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Intoxication</a:t>
            </a:r>
          </a:p>
          <a:p>
            <a:r>
              <a:rPr lang="en-US" dirty="0" smtClean="0"/>
              <a:t>Withdrawal</a:t>
            </a:r>
          </a:p>
          <a:p>
            <a:r>
              <a:rPr lang="en-US" dirty="0" smtClean="0"/>
              <a:t>Other substance/medication-induced disorders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induced psychotic or depressive disorders)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Gambling Disorder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Activates brain’s reward system in similar ways as substances</a:t>
            </a:r>
          </a:p>
          <a:p>
            <a:r>
              <a:rPr lang="en-US" dirty="0" smtClean="0"/>
              <a:t>Other behavioral addictions await further peer-reviewed study and are not included:</a:t>
            </a:r>
          </a:p>
          <a:p>
            <a:pPr lvl="1"/>
            <a:r>
              <a:rPr lang="en-US" dirty="0" smtClean="0"/>
              <a:t>Internet gaming</a:t>
            </a:r>
          </a:p>
          <a:p>
            <a:pPr lvl="1"/>
            <a:r>
              <a:rPr lang="en-US" dirty="0" smtClean="0"/>
              <a:t>Sex addiction</a:t>
            </a:r>
          </a:p>
          <a:p>
            <a:pPr lvl="1"/>
            <a:r>
              <a:rPr lang="en-US" dirty="0" smtClean="0"/>
              <a:t>Exercise addiction</a:t>
            </a:r>
          </a:p>
          <a:p>
            <a:pPr lvl="1"/>
            <a:r>
              <a:rPr lang="en-US" dirty="0" smtClean="0"/>
              <a:t>Shopping addiction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Pathological gamblers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anifest tolerance, dependence and withdrawal</a:t>
            </a:r>
          </a:p>
          <a:p>
            <a:pPr lvl="1"/>
            <a:r>
              <a:rPr lang="en-US" dirty="0" smtClean="0"/>
              <a:t>Have comorbid substance abuse (30-50%)</a:t>
            </a:r>
          </a:p>
          <a:p>
            <a:pPr lvl="1"/>
            <a:r>
              <a:rPr lang="en-US" dirty="0" smtClean="0"/>
              <a:t>Same genetic markers for PG and SA</a:t>
            </a:r>
          </a:p>
          <a:p>
            <a:pPr lvl="1"/>
            <a:r>
              <a:rPr lang="en-US" dirty="0" smtClean="0"/>
              <a:t>Display changes in neural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80-85% gamble socially</a:t>
            </a:r>
          </a:p>
          <a:p>
            <a:r>
              <a:rPr lang="en-US" dirty="0" smtClean="0"/>
              <a:t>Mostly male, </a:t>
            </a:r>
            <a:r>
              <a:rPr lang="en-US" dirty="0" err="1" smtClean="0"/>
              <a:t>avg</a:t>
            </a:r>
            <a:r>
              <a:rPr lang="en-US" dirty="0" smtClean="0"/>
              <a:t> age of onset 12, social motivation rather than money</a:t>
            </a:r>
          </a:p>
          <a:p>
            <a:r>
              <a:rPr lang="en-US" dirty="0" smtClean="0"/>
              <a:t>10-14% gamble at expense of other social activities</a:t>
            </a:r>
          </a:p>
          <a:p>
            <a:r>
              <a:rPr lang="en-US" dirty="0" smtClean="0"/>
              <a:t>Internet gambling a concern</a:t>
            </a:r>
          </a:p>
          <a:p>
            <a:r>
              <a:rPr lang="en-US" dirty="0" smtClean="0"/>
              <a:t>4-8% persistent and recurrent PG</a:t>
            </a:r>
          </a:p>
          <a:p>
            <a:r>
              <a:rPr lang="en-US" dirty="0" smtClean="0"/>
              <a:t>Can progress to PG more rapidly than adults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(12-14 months)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Treatment and Recovery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5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solut_rainbow_colors_skin_h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95600" y="685800"/>
            <a:ext cx="3810000" cy="5784850"/>
          </a:xfrm>
        </p:spPr>
      </p:pic>
    </p:spTree>
    <p:extLst>
      <p:ext uri="{BB962C8B-B14F-4D97-AF65-F5344CB8AC3E}">
        <p14:creationId xmlns:p14="http://schemas.microsoft.com/office/powerpoint/2010/main" val="38710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Similar physical protocols</a:t>
            </a:r>
          </a:p>
          <a:p>
            <a:endParaRPr lang="en-US" dirty="0" smtClean="0"/>
          </a:p>
          <a:p>
            <a:r>
              <a:rPr lang="en-US" dirty="0" smtClean="0"/>
              <a:t>Need safe treatment environment</a:t>
            </a:r>
          </a:p>
          <a:p>
            <a:pPr lvl="1"/>
            <a:r>
              <a:rPr lang="en-US" dirty="0" smtClean="0"/>
              <a:t>Overt/covert messaging by staff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Recognize drug-specific differences/ needs</a:t>
            </a:r>
          </a:p>
          <a:p>
            <a:pPr lvl="1"/>
            <a:r>
              <a:rPr lang="en-US" dirty="0" smtClean="0"/>
              <a:t>Opiates versus amphetamines </a:t>
            </a:r>
          </a:p>
          <a:p>
            <a:pPr lvl="1"/>
            <a:r>
              <a:rPr lang="en-US" dirty="0" smtClean="0"/>
              <a:t>Meth – for example, CBT “</a:t>
            </a:r>
            <a:r>
              <a:rPr lang="en-US" dirty="0" err="1" smtClean="0"/>
              <a:t>lite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Ease of transfer – for example, process addictions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2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is the LGBT recovery process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for &gt;6 months recovery	</a:t>
            </a:r>
          </a:p>
          <a:p>
            <a:pPr lvl="1"/>
            <a:r>
              <a:rPr lang="en-US" dirty="0" smtClean="0"/>
              <a:t>Physical recovery and co-occurring disorders</a:t>
            </a:r>
          </a:p>
          <a:p>
            <a:pPr lvl="1"/>
            <a:r>
              <a:rPr lang="en-US" dirty="0" smtClean="0"/>
              <a:t>Shame and stigma</a:t>
            </a:r>
          </a:p>
          <a:p>
            <a:pPr lvl="1"/>
            <a:r>
              <a:rPr lang="en-US" dirty="0" smtClean="0"/>
              <a:t>Sex and intimacy concerns</a:t>
            </a:r>
          </a:p>
          <a:p>
            <a:pPr lvl="1"/>
            <a:r>
              <a:rPr lang="en-US" dirty="0" smtClean="0"/>
              <a:t>Rebuilding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Recovery and Co-Occurring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PAWS (Post Acute Withdrawal Syndrome)</a:t>
            </a:r>
          </a:p>
          <a:p>
            <a:pPr lvl="1"/>
            <a:r>
              <a:rPr lang="en-US" sz="3000" dirty="0" smtClean="0"/>
              <a:t>Trouble thinking clearly/ concentrating</a:t>
            </a:r>
          </a:p>
          <a:p>
            <a:pPr lvl="1"/>
            <a:r>
              <a:rPr lang="en-US" sz="3000" dirty="0" smtClean="0"/>
              <a:t>Mood swings; emotional overreaction or numbness</a:t>
            </a:r>
          </a:p>
          <a:p>
            <a:pPr lvl="1"/>
            <a:r>
              <a:rPr lang="en-US" sz="3000" dirty="0" smtClean="0"/>
              <a:t>Memory problems</a:t>
            </a:r>
          </a:p>
          <a:p>
            <a:pPr lvl="1"/>
            <a:r>
              <a:rPr lang="en-US" sz="3000" dirty="0" smtClean="0"/>
              <a:t>Sleep disturbances</a:t>
            </a:r>
          </a:p>
          <a:p>
            <a:pPr lvl="1"/>
            <a:r>
              <a:rPr lang="en-US" sz="3000" dirty="0" smtClean="0"/>
              <a:t>Physical coordination problems</a:t>
            </a:r>
          </a:p>
          <a:p>
            <a:pPr lvl="1"/>
            <a:r>
              <a:rPr lang="en-US" sz="3000" dirty="0" smtClean="0"/>
              <a:t>Difficulty managing stress</a:t>
            </a:r>
          </a:p>
          <a:p>
            <a:pPr lvl="1"/>
            <a:r>
              <a:rPr lang="en-US" sz="3000" dirty="0" smtClean="0"/>
              <a:t>Rigid, repetitive thinking</a:t>
            </a:r>
          </a:p>
          <a:p>
            <a:endParaRPr lang="en-US" dirty="0"/>
          </a:p>
        </p:txBody>
      </p:sp>
      <p:pic>
        <p:nvPicPr>
          <p:cNvPr id="4" name="Picture 3" descr="C:\Users\David\Pictures\sadfa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28639" y="3733800"/>
            <a:ext cx="1808302" cy="1894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0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Physical Recovery and Co-Occurring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724400" cy="43434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PAWS</a:t>
            </a:r>
          </a:p>
          <a:p>
            <a:r>
              <a:rPr lang="en-US" sz="5900" dirty="0" smtClean="0"/>
              <a:t>Results from:</a:t>
            </a:r>
          </a:p>
          <a:p>
            <a:pPr lvl="1"/>
            <a:r>
              <a:rPr lang="en-US" sz="5900" dirty="0" smtClean="0"/>
              <a:t> GABA-agonist (</a:t>
            </a:r>
            <a:r>
              <a:rPr lang="en-US" sz="5900" dirty="0" err="1" smtClean="0"/>
              <a:t>benzos</a:t>
            </a:r>
            <a:r>
              <a:rPr lang="en-US" sz="5900" dirty="0" smtClean="0"/>
              <a:t>, barbs, ethanol, GHB) </a:t>
            </a:r>
          </a:p>
          <a:p>
            <a:pPr lvl="1"/>
            <a:r>
              <a:rPr lang="en-US" sz="5900" dirty="0" err="1" smtClean="0"/>
              <a:t>Opioid</a:t>
            </a:r>
            <a:r>
              <a:rPr lang="en-US" sz="5900" dirty="0" smtClean="0"/>
              <a:t> dependence</a:t>
            </a:r>
          </a:p>
          <a:p>
            <a:pPr lvl="1"/>
            <a:r>
              <a:rPr lang="en-US" sz="5900" dirty="0" smtClean="0"/>
              <a:t>Amphetamine dependence (dopamine transporter system repair)</a:t>
            </a:r>
            <a:br>
              <a:rPr lang="en-US" sz="5900" dirty="0" smtClean="0"/>
            </a:br>
            <a:endParaRPr lang="en-US" sz="5900" dirty="0" smtClean="0"/>
          </a:p>
          <a:p>
            <a:r>
              <a:rPr lang="en-US" sz="5900" dirty="0" smtClean="0"/>
              <a:t>Duration 1 year to indefinite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" name="Picture 4" descr="meth_recovery-pi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1828800"/>
            <a:ext cx="3280801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1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step programs</a:t>
            </a:r>
          </a:p>
          <a:p>
            <a:pPr lvl="1"/>
            <a:r>
              <a:rPr lang="en-US" dirty="0" smtClean="0"/>
              <a:t>AA, NA, CMA</a:t>
            </a:r>
          </a:p>
          <a:p>
            <a:r>
              <a:rPr lang="en-US" dirty="0" smtClean="0"/>
              <a:t>SMART Recovery</a:t>
            </a:r>
          </a:p>
          <a:p>
            <a:pPr lvl="1"/>
            <a:r>
              <a:rPr lang="en-US" dirty="0" smtClean="0">
                <a:hlinkClick r:id="rId2"/>
              </a:rPr>
              <a:t>www.smartrecovery.org</a:t>
            </a:r>
            <a:endParaRPr lang="en-US" dirty="0" smtClean="0"/>
          </a:p>
          <a:p>
            <a:r>
              <a:rPr lang="en-US" dirty="0" smtClean="0"/>
              <a:t>Harm Reduction</a:t>
            </a:r>
          </a:p>
          <a:p>
            <a:pPr lvl="1"/>
            <a:r>
              <a:rPr lang="en-US" dirty="0" smtClean="0">
                <a:hlinkClick r:id="rId3"/>
              </a:rPr>
              <a:t>www.harmreduction.org</a:t>
            </a:r>
            <a:endParaRPr lang="en-US" dirty="0" smtClean="0"/>
          </a:p>
          <a:p>
            <a:r>
              <a:rPr lang="en-US" dirty="0" smtClean="0"/>
              <a:t>Various levels of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Stages of Change</a:t>
            </a:r>
          </a:p>
          <a:p>
            <a:pPr lvl="1"/>
            <a:r>
              <a:rPr lang="en-US" dirty="0" err="1" smtClean="0"/>
              <a:t>Precontemplation</a:t>
            </a:r>
            <a:endParaRPr lang="en-US" dirty="0" smtClean="0"/>
          </a:p>
          <a:p>
            <a:pPr lvl="1"/>
            <a:r>
              <a:rPr lang="en-US" dirty="0" smtClean="0"/>
              <a:t>Contemplation</a:t>
            </a:r>
          </a:p>
          <a:p>
            <a:pPr lvl="1"/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Maintenance</a:t>
            </a:r>
          </a:p>
          <a:p>
            <a:r>
              <a:rPr lang="en-US" dirty="0" smtClean="0"/>
              <a:t>Motivational Interviewing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u="sng" dirty="0"/>
              <a:t>Social </a:t>
            </a:r>
            <a:r>
              <a:rPr lang="en-US" u="sng" dirty="0" err="1" smtClean="0"/>
              <a:t>Disinhibition</a:t>
            </a:r>
            <a:endParaRPr lang="en-US" u="sng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u="sng" dirty="0"/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effectLst/>
              </a:rPr>
              <a:t>Cope with negative </a:t>
            </a:r>
            <a:r>
              <a:rPr lang="en-US" dirty="0">
                <a:effectLst/>
              </a:rPr>
              <a:t>social meanings of </a:t>
            </a:r>
            <a:r>
              <a:rPr lang="en-US" dirty="0" smtClean="0">
                <a:effectLst/>
              </a:rPr>
              <a:t>gay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Second “coming out”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dirty="0">
              <a:effectLst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effectLst/>
              </a:rPr>
              <a:t>Overcome inhibition 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Particularly sexual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dirty="0" smtClean="0">
              <a:effectLst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Conflicting social norms 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500" dirty="0" smtClean="0"/>
              <a:t>Social activities involving substances</a:t>
            </a:r>
            <a:endParaRPr lang="en-US" sz="25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596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Identity</a:t>
            </a:r>
          </a:p>
          <a:p>
            <a:pPr lvl="1"/>
            <a:r>
              <a:rPr lang="en-US" dirty="0"/>
              <a:t>Slammers</a:t>
            </a:r>
          </a:p>
          <a:p>
            <a:pPr lvl="1"/>
            <a:r>
              <a:rPr lang="en-US" dirty="0" err="1"/>
              <a:t>Clubkids</a:t>
            </a:r>
            <a:endParaRPr lang="en-US" dirty="0"/>
          </a:p>
          <a:p>
            <a:pPr lvl="1"/>
            <a:r>
              <a:rPr lang="en-US" dirty="0" smtClean="0"/>
              <a:t>Tribe</a:t>
            </a:r>
          </a:p>
          <a:p>
            <a:pPr lvl="1"/>
            <a:r>
              <a:rPr lang="en-US" dirty="0" err="1" smtClean="0"/>
              <a:t>Barebackers</a:t>
            </a:r>
            <a:endParaRPr lang="en-US" dirty="0" smtClean="0"/>
          </a:p>
          <a:p>
            <a:pPr lvl="1"/>
            <a:r>
              <a:rPr lang="en-US" dirty="0" smtClean="0"/>
              <a:t>Obtain self esteem through sex</a:t>
            </a:r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r>
              <a:rPr lang="en-US" u="sng" dirty="0" smtClean="0"/>
              <a:t>Boredom</a:t>
            </a:r>
            <a:endParaRPr lang="en-US" u="sng" dirty="0"/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FF66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83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Shame</a:t>
            </a:r>
          </a:p>
          <a:p>
            <a:pPr lvl="1"/>
            <a:r>
              <a:rPr lang="en-US" sz="2400" dirty="0"/>
              <a:t>Long term</a:t>
            </a:r>
          </a:p>
          <a:p>
            <a:endParaRPr lang="en-US" sz="2800" dirty="0">
              <a:solidFill>
                <a:srgbClr val="FFFF66"/>
              </a:solidFill>
            </a:endParaRPr>
          </a:p>
          <a:p>
            <a:r>
              <a:rPr lang="en-US" sz="2800" u="sng" dirty="0"/>
              <a:t>Internalized Homophobia</a:t>
            </a:r>
          </a:p>
          <a:p>
            <a:pPr lvl="1"/>
            <a:r>
              <a:rPr lang="en-US" sz="2400" dirty="0"/>
              <a:t>Relationship with self</a:t>
            </a:r>
          </a:p>
          <a:p>
            <a:pPr lvl="2"/>
            <a:r>
              <a:rPr lang="en-US" sz="2000" dirty="0"/>
              <a:t>“No fats, no </a:t>
            </a:r>
            <a:r>
              <a:rPr lang="en-US" sz="2000" dirty="0" err="1"/>
              <a:t>fems</a:t>
            </a:r>
            <a:r>
              <a:rPr lang="en-US" sz="2000" dirty="0"/>
              <a:t>”</a:t>
            </a:r>
          </a:p>
          <a:p>
            <a:pPr lvl="2"/>
            <a:r>
              <a:rPr lang="en-US" sz="2000" dirty="0"/>
              <a:t>“No fakes, no flakes, no fruity-cakes”</a:t>
            </a:r>
          </a:p>
          <a:p>
            <a:pPr lvl="2"/>
            <a:r>
              <a:rPr lang="en-US" sz="2000" dirty="0"/>
              <a:t>“Str8 acting UB2”</a:t>
            </a:r>
          </a:p>
          <a:p>
            <a:pPr lvl="2"/>
            <a:r>
              <a:rPr lang="en-US" sz="2000" dirty="0"/>
              <a:t>“d/d free”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210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ln/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Dealing with feelings</a:t>
            </a:r>
          </a:p>
          <a:p>
            <a:pPr lvl="1" indent="0">
              <a:lnSpc>
                <a:spcPct val="80000"/>
              </a:lnSpc>
            </a:pPr>
            <a:r>
              <a:rPr lang="en-US" dirty="0" smtClean="0"/>
              <a:t>Cognitive </a:t>
            </a:r>
            <a:r>
              <a:rPr lang="en-US" dirty="0"/>
              <a:t>Escapism and Social Leveling</a:t>
            </a:r>
          </a:p>
          <a:p>
            <a:pPr indent="0">
              <a:lnSpc>
                <a:spcPct val="80000"/>
              </a:lnSpc>
            </a:pPr>
            <a:endParaRPr lang="en-US" dirty="0"/>
          </a:p>
          <a:p>
            <a:pPr indent="0">
              <a:lnSpc>
                <a:spcPct val="80000"/>
              </a:lnSpc>
            </a:pPr>
            <a:r>
              <a:rPr lang="en-US" dirty="0" smtClean="0"/>
              <a:t>Loneliness</a:t>
            </a:r>
          </a:p>
          <a:p>
            <a:pPr indent="0">
              <a:lnSpc>
                <a:spcPct val="80000"/>
              </a:lnSpc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Attractiveness</a:t>
            </a:r>
          </a:p>
          <a:p>
            <a:pPr indent="0">
              <a:lnSpc>
                <a:spcPct val="80000"/>
              </a:lnSpc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Ageism</a:t>
            </a:r>
            <a:endParaRPr lang="en-US" sz="2800" dirty="0"/>
          </a:p>
          <a:p>
            <a:pPr indent="0" eaLnBrk="0" hangingPunc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 indent="0" eaLnBrk="0" hangingPunc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</a:t>
            </a:r>
          </a:p>
          <a:p>
            <a:pPr indent="0">
              <a:lnSpc>
                <a:spcPct val="80000"/>
              </a:lnSpc>
            </a:pP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429000" y="5181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" name="Picture 4" descr="Geriatric gay prid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3392974"/>
            <a:ext cx="3909721" cy="32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Epidemiology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5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is </a:t>
            </a:r>
          </a:p>
          <a:p>
            <a:pPr marL="82296" indent="0">
              <a:buNone/>
            </a:pPr>
            <a:r>
              <a:rPr lang="en-US" sz="3200" dirty="0" smtClean="0"/>
              <a:t>healthy sex?</a:t>
            </a:r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228600"/>
            <a:ext cx="401052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20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effectLst/>
              </a:rPr>
              <a:t>Psychosocial Co-Factors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Intimacy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Romance is not intimacy</a:t>
            </a:r>
          </a:p>
          <a:p>
            <a:pPr lvl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Limerance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Oxytocin</a:t>
            </a:r>
            <a:r>
              <a:rPr lang="en-US" dirty="0" smtClean="0"/>
              <a:t>, vasopressin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3340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aramond" pitchFamily="18" charset="0"/>
              </a:rPr>
              <a:t>LUST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9342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LOVE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8194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LUST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429000" y="2057400"/>
            <a:ext cx="914400" cy="685800"/>
          </a:xfrm>
          <a:prstGeom prst="ellipse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aramond" pitchFamily="18" charset="0"/>
              </a:rPr>
              <a:t>LOVE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181600" y="2055779"/>
            <a:ext cx="2743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514600" y="2057400"/>
            <a:ext cx="2438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33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uilding a Healthy Identity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810000"/>
            <a:ext cx="3073992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9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elationship with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child</a:t>
            </a:r>
          </a:p>
          <a:p>
            <a:r>
              <a:rPr lang="en-US" dirty="0" smtClean="0"/>
              <a:t>Finding one’s inner strong adult</a:t>
            </a:r>
          </a:p>
          <a:p>
            <a:r>
              <a:rPr lang="en-US" dirty="0" smtClean="0"/>
              <a:t>Changing old core beliefs</a:t>
            </a:r>
          </a:p>
          <a:p>
            <a:r>
              <a:rPr lang="en-US" dirty="0" smtClean="0"/>
              <a:t>Pivotal moments/ trauma/ shock</a:t>
            </a:r>
          </a:p>
          <a:p>
            <a:pPr lvl="1"/>
            <a:r>
              <a:rPr lang="en-US" dirty="0" smtClean="0"/>
              <a:t>What conclusions were drawn from that event?</a:t>
            </a:r>
          </a:p>
          <a:p>
            <a:pPr lvl="1"/>
            <a:r>
              <a:rPr lang="en-US" dirty="0" smtClean="0"/>
              <a:t>What decisions about behavior were made?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Friendships and Community </a:t>
            </a:r>
          </a:p>
          <a:p>
            <a:r>
              <a:rPr lang="en-US" dirty="0" smtClean="0"/>
              <a:t>Need non-commercial connections</a:t>
            </a:r>
          </a:p>
          <a:p>
            <a:r>
              <a:rPr lang="en-US" dirty="0" smtClean="0"/>
              <a:t>NSBF (no sex best friend)</a:t>
            </a:r>
          </a:p>
          <a:p>
            <a:r>
              <a:rPr lang="en-US" dirty="0" smtClean="0"/>
              <a:t>Good and bad of the internet</a:t>
            </a:r>
          </a:p>
          <a:p>
            <a:r>
              <a:rPr lang="en-US" dirty="0" smtClean="0"/>
              <a:t>Recreation</a:t>
            </a:r>
          </a:p>
          <a:p>
            <a:endParaRPr lang="en-US" dirty="0"/>
          </a:p>
        </p:txBody>
      </p:sp>
      <p:pic>
        <p:nvPicPr>
          <p:cNvPr id="4098" name="Picture 2" descr="C:\Users\David\Pictures\connectedne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733800"/>
            <a:ext cx="3000375" cy="300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Beyond Labels</a:t>
            </a:r>
            <a:endParaRPr lang="en-US" dirty="0"/>
          </a:p>
        </p:txBody>
      </p:sp>
      <p:pic>
        <p:nvPicPr>
          <p:cNvPr id="4" name="Content Placeholder 3" descr="Noodles and Bee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637915" y="2301240"/>
            <a:ext cx="3093720" cy="3093720"/>
          </a:xfrm>
        </p:spPr>
      </p:pic>
      <p:sp>
        <p:nvSpPr>
          <p:cNvPr id="5" name="TextBox 4"/>
          <p:cNvSpPr txBox="1"/>
          <p:nvPr/>
        </p:nvSpPr>
        <p:spPr>
          <a:xfrm>
            <a:off x="7239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Noodlesandbeef.com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85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Bonding</a:t>
            </a:r>
          </a:p>
          <a:p>
            <a:r>
              <a:rPr lang="en-US" dirty="0" smtClean="0"/>
              <a:t>Sense of Community</a:t>
            </a:r>
          </a:p>
          <a:p>
            <a:r>
              <a:rPr lang="en-US" dirty="0" smtClean="0"/>
              <a:t>Practice Dating/Sex/Intimacy/Relationships</a:t>
            </a:r>
          </a:p>
          <a:p>
            <a:r>
              <a:rPr lang="en-US" dirty="0" smtClean="0"/>
              <a:t>Healthy Sense of Being LGBTQI…</a:t>
            </a:r>
          </a:p>
          <a:p>
            <a:r>
              <a:rPr lang="en-US" dirty="0" smtClean="0"/>
              <a:t>Spirituality</a:t>
            </a:r>
          </a:p>
          <a:p>
            <a:endParaRPr lang="en-US" dirty="0"/>
          </a:p>
        </p:txBody>
      </p:sp>
      <p:pic>
        <p:nvPicPr>
          <p:cNvPr id="5" name="Picture 4" descr="gay superher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53000" y="4163934"/>
            <a:ext cx="4191000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07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Fawcett PhD, LCSW</a:t>
            </a:r>
          </a:p>
          <a:p>
            <a:r>
              <a:rPr lang="en-US" dirty="0" smtClean="0"/>
              <a:t>2655 E. Oakland Park Blvd, </a:t>
            </a:r>
            <a:r>
              <a:rPr lang="en-US" dirty="0" err="1" smtClean="0"/>
              <a:t>Ste</a:t>
            </a:r>
            <a:r>
              <a:rPr lang="en-US" dirty="0" smtClean="0"/>
              <a:t> 2</a:t>
            </a:r>
          </a:p>
          <a:p>
            <a:r>
              <a:rPr lang="en-US" dirty="0" smtClean="0"/>
              <a:t>Fort Lauderdale FL 33306</a:t>
            </a:r>
          </a:p>
          <a:p>
            <a:r>
              <a:rPr lang="en-US" smtClean="0"/>
              <a:t>954-776-3639</a:t>
            </a:r>
          </a:p>
          <a:p>
            <a:endParaRPr lang="en-US" dirty="0" smtClean="0"/>
          </a:p>
          <a:p>
            <a:r>
              <a:rPr lang="en-US" dirty="0" smtClean="0"/>
              <a:t>davidfawcett@earthlink.net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are LGBT addicts different than straight addicts?</a:t>
            </a:r>
          </a:p>
          <a:p>
            <a:pPr lvl="1"/>
            <a:r>
              <a:rPr lang="en-US" dirty="0" smtClean="0"/>
              <a:t>1970s	Rates as high as 30%</a:t>
            </a:r>
          </a:p>
          <a:p>
            <a:pPr lvl="1"/>
            <a:r>
              <a:rPr lang="en-US" dirty="0" smtClean="0"/>
              <a:t>1980s	Homosexual drinking 19%</a:t>
            </a:r>
          </a:p>
          <a:p>
            <a:pPr lvl="4">
              <a:buNone/>
            </a:pPr>
            <a:r>
              <a:rPr lang="en-US" sz="2600" dirty="0" smtClean="0"/>
              <a:t>	Heterosexual drinking 11%</a:t>
            </a:r>
          </a:p>
          <a:p>
            <a:pPr lvl="4">
              <a:buNone/>
            </a:pPr>
            <a:r>
              <a:rPr lang="en-US" sz="1600" dirty="0" smtClean="0"/>
              <a:t>		(San Francisco)</a:t>
            </a:r>
          </a:p>
          <a:p>
            <a:pPr lvl="1"/>
            <a:r>
              <a:rPr lang="en-US" sz="2800" dirty="0" smtClean="0">
                <a:latin typeface="Tw Cen MT" pitchFamily="34" charset="0"/>
              </a:rPr>
              <a:t>Gay men more likely than heterosexual men to use and abuse recreational drugs:</a:t>
            </a:r>
          </a:p>
          <a:p>
            <a:pPr lvl="2"/>
            <a:r>
              <a:rPr lang="en-US" sz="2500" dirty="0" smtClean="0">
                <a:latin typeface="Tw Cen MT" pitchFamily="34" charset="0"/>
              </a:rPr>
              <a:t>1/3 gay men use drugs 1x/week</a:t>
            </a:r>
          </a:p>
          <a:p>
            <a:pPr lvl="3"/>
            <a:r>
              <a:rPr lang="en-US" sz="2200" dirty="0" smtClean="0">
                <a:latin typeface="Tw Cen MT" pitchFamily="34" charset="0"/>
              </a:rPr>
              <a:t>What drugs?</a:t>
            </a:r>
          </a:p>
          <a:p>
            <a:pPr lvl="2"/>
            <a:r>
              <a:rPr lang="en-US" sz="2500" dirty="0" smtClean="0">
                <a:latin typeface="Tw Cen MT" pitchFamily="34" charset="0"/>
              </a:rPr>
              <a:t>2/3 used in past 6 months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4">
              <a:buNone/>
            </a:pPr>
            <a:endParaRPr lang="en-US" sz="1600" dirty="0" smtClean="0"/>
          </a:p>
          <a:p>
            <a:pPr lvl="4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10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National Household Survey on Drug Abuse &amp;Monitoring the Future Study</a:t>
            </a:r>
          </a:p>
          <a:p>
            <a:pPr lvl="1"/>
            <a:r>
              <a:rPr lang="en-US" dirty="0" smtClean="0"/>
              <a:t>does not include sexual orientation or gender identity as demographic variables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Studies of alcohol and other drug use in the LGBT community focused primarily on lesbians and gay men</a:t>
            </a:r>
          </a:p>
          <a:p>
            <a:pPr lvl="1"/>
            <a:r>
              <a:rPr lang="en-US" dirty="0" smtClean="0"/>
              <a:t>Few have been designed specifically to include bisexual or transgender persons.</a:t>
            </a:r>
          </a:p>
          <a:p>
            <a:r>
              <a:rPr lang="en-US" dirty="0" smtClean="0"/>
              <a:t>www.gaydata.org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2219</Words>
  <Application>Microsoft Office PowerPoint</Application>
  <PresentationFormat>On-screen Show (4:3)</PresentationFormat>
  <Paragraphs>615</Paragraphs>
  <Slides>78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Solstice</vt:lpstr>
      <vt:lpstr>Clinical Implications of DSM 5 for LGBT Care:   Addictions and Coping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Epidemiology</vt:lpstr>
      <vt:lpstr>Epidemiology – Data Sources</vt:lpstr>
      <vt:lpstr>Epidemiology</vt:lpstr>
      <vt:lpstr>Epidemiology -  Youth</vt:lpstr>
      <vt:lpstr>Epidemiology – Gay Men</vt:lpstr>
      <vt:lpstr>Epidemiology- Lesbians</vt:lpstr>
      <vt:lpstr>Epidemiology - Lesbians</vt:lpstr>
      <vt:lpstr>Epidemiology - Transgender Women</vt:lpstr>
      <vt:lpstr>Epidemiology – suicide risk</vt:lpstr>
      <vt:lpstr>PowerPoint Presentation</vt:lpstr>
      <vt:lpstr>Historical Perspectives</vt:lpstr>
      <vt:lpstr>Stigma is Dynamic</vt:lpstr>
      <vt:lpstr>False Self</vt:lpstr>
      <vt:lpstr> Cultural Homophobia </vt:lpstr>
      <vt:lpstr>Internalized Homophobia</vt:lpstr>
      <vt:lpstr>Risk factors</vt:lpstr>
      <vt:lpstr>PowerPoint Presentation</vt:lpstr>
      <vt:lpstr>Alcohol</vt:lpstr>
      <vt:lpstr>PowerPoint Presentation</vt:lpstr>
      <vt:lpstr>Tobacco</vt:lpstr>
      <vt:lpstr>Opiates</vt:lpstr>
      <vt:lpstr>Marijuana</vt:lpstr>
      <vt:lpstr>Amphetamines</vt:lpstr>
      <vt:lpstr>PowerPoint Presentation</vt:lpstr>
      <vt:lpstr>PowerPoint Presentation</vt:lpstr>
      <vt:lpstr>“Club” Drugs</vt:lpstr>
      <vt:lpstr>Others</vt:lpstr>
      <vt:lpstr>Process Addictions</vt:lpstr>
      <vt:lpstr>Syndemics</vt:lpstr>
      <vt:lpstr>PowerPoint Presentation</vt:lpstr>
      <vt:lpstr>DSM IV to DSM 5 </vt:lpstr>
      <vt:lpstr>Phenomena Modulating Addiction</vt:lpstr>
      <vt:lpstr>Addiction</vt:lpstr>
      <vt:lpstr>Addiction</vt:lpstr>
      <vt:lpstr>10 Separate Classes of Drugs (not fully distinct)</vt:lpstr>
      <vt:lpstr>New Disorders in DSM 5</vt:lpstr>
      <vt:lpstr>Diagnostic Criteria</vt:lpstr>
      <vt:lpstr>Diagnostic Criteria</vt:lpstr>
      <vt:lpstr>Diagnostic Criteria</vt:lpstr>
      <vt:lpstr>Diagnostic Criteria</vt:lpstr>
      <vt:lpstr>Substance Use Severity</vt:lpstr>
      <vt:lpstr>Specifiers</vt:lpstr>
      <vt:lpstr>DSM IV to DSM 5 </vt:lpstr>
      <vt:lpstr>DSM IV to DSM 5 </vt:lpstr>
      <vt:lpstr>DSM IV to DSM 5 </vt:lpstr>
      <vt:lpstr>Recording</vt:lpstr>
      <vt:lpstr>Recording</vt:lpstr>
      <vt:lpstr>Substance-Induced Disorders</vt:lpstr>
      <vt:lpstr>Gambling Disorder</vt:lpstr>
      <vt:lpstr>Pathological Gambling</vt:lpstr>
      <vt:lpstr>Adolescent Gambling</vt:lpstr>
      <vt:lpstr>PowerPoint Presentation</vt:lpstr>
      <vt:lpstr>Treatment</vt:lpstr>
      <vt:lpstr>How is the LGBT recovery process different?</vt:lpstr>
      <vt:lpstr>Physical Recovery and Co-Occurring Disorders</vt:lpstr>
      <vt:lpstr>Physical Recovery and Co-Occurring Disorders</vt:lpstr>
      <vt:lpstr>Treatment and Supports</vt:lpstr>
      <vt:lpstr>Tool kit</vt:lpstr>
      <vt:lpstr>Psychosocial Co-Factors</vt:lpstr>
      <vt:lpstr>Psychosocial Co-Factors</vt:lpstr>
      <vt:lpstr>Psychosocial Co-Factors</vt:lpstr>
      <vt:lpstr>Psychosocial Co-Factors</vt:lpstr>
      <vt:lpstr>Sex</vt:lpstr>
      <vt:lpstr>Psychosocial Co-Factors</vt:lpstr>
      <vt:lpstr>PowerPoint Presentation</vt:lpstr>
      <vt:lpstr>Relationship with self</vt:lpstr>
      <vt:lpstr>Connections</vt:lpstr>
      <vt:lpstr>Move Beyond Labels</vt:lpstr>
      <vt:lpstr>Interpersonal Strengths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Implications of DSM 5 for LGBT Care: Addictions and Coping</dc:title>
  <dc:creator>David Fawcett</dc:creator>
  <cp:lastModifiedBy>David Fawcett</cp:lastModifiedBy>
  <cp:revision>56</cp:revision>
  <dcterms:created xsi:type="dcterms:W3CDTF">2013-10-12T15:01:20Z</dcterms:created>
  <dcterms:modified xsi:type="dcterms:W3CDTF">2013-11-03T16:25:49Z</dcterms:modified>
</cp:coreProperties>
</file>