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notesMasterIdLst>
    <p:notesMasterId r:id="rId95"/>
  </p:notesMasterIdLst>
  <p:sldIdLst>
    <p:sldId id="256" r:id="rId2"/>
    <p:sldId id="259" r:id="rId3"/>
    <p:sldId id="262" r:id="rId4"/>
    <p:sldId id="263" r:id="rId5"/>
    <p:sldId id="264" r:id="rId6"/>
    <p:sldId id="375" r:id="rId7"/>
    <p:sldId id="273" r:id="rId8"/>
    <p:sldId id="360" r:id="rId9"/>
    <p:sldId id="318" r:id="rId10"/>
    <p:sldId id="265" r:id="rId11"/>
    <p:sldId id="268" r:id="rId12"/>
    <p:sldId id="319" r:id="rId13"/>
    <p:sldId id="269" r:id="rId14"/>
    <p:sldId id="270" r:id="rId15"/>
    <p:sldId id="271" r:id="rId16"/>
    <p:sldId id="275" r:id="rId17"/>
    <p:sldId id="272" r:id="rId18"/>
    <p:sldId id="279" r:id="rId19"/>
    <p:sldId id="359" r:id="rId20"/>
    <p:sldId id="257" r:id="rId21"/>
    <p:sldId id="378" r:id="rId22"/>
    <p:sldId id="281" r:id="rId23"/>
    <p:sldId id="283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285" r:id="rId34"/>
    <p:sldId id="335" r:id="rId35"/>
    <p:sldId id="362" r:id="rId36"/>
    <p:sldId id="286" r:id="rId37"/>
    <p:sldId id="361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6" r:id="rId46"/>
    <p:sldId id="294" r:id="rId47"/>
    <p:sldId id="364" r:id="rId48"/>
    <p:sldId id="363" r:id="rId49"/>
    <p:sldId id="365" r:id="rId50"/>
    <p:sldId id="300" r:id="rId51"/>
    <p:sldId id="298" r:id="rId52"/>
    <p:sldId id="299" r:id="rId53"/>
    <p:sldId id="366" r:id="rId54"/>
    <p:sldId id="371" r:id="rId55"/>
    <p:sldId id="369" r:id="rId56"/>
    <p:sldId id="302" r:id="rId57"/>
    <p:sldId id="301" r:id="rId58"/>
    <p:sldId id="303" r:id="rId59"/>
    <p:sldId id="372" r:id="rId60"/>
    <p:sldId id="305" r:id="rId61"/>
    <p:sldId id="306" r:id="rId62"/>
    <p:sldId id="309" r:id="rId63"/>
    <p:sldId id="307" r:id="rId64"/>
    <p:sldId id="310" r:id="rId65"/>
    <p:sldId id="373" r:id="rId66"/>
    <p:sldId id="320" r:id="rId67"/>
    <p:sldId id="322" r:id="rId68"/>
    <p:sldId id="323" r:id="rId69"/>
    <p:sldId id="324" r:id="rId70"/>
    <p:sldId id="377" r:id="rId71"/>
    <p:sldId id="376" r:id="rId72"/>
    <p:sldId id="311" r:id="rId73"/>
    <p:sldId id="312" r:id="rId74"/>
    <p:sldId id="313" r:id="rId75"/>
    <p:sldId id="315" r:id="rId76"/>
    <p:sldId id="336" r:id="rId77"/>
    <p:sldId id="316" r:id="rId78"/>
    <p:sldId id="338" r:id="rId79"/>
    <p:sldId id="344" r:id="rId80"/>
    <p:sldId id="345" r:id="rId81"/>
    <p:sldId id="346" r:id="rId82"/>
    <p:sldId id="348" r:id="rId83"/>
    <p:sldId id="374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8FDBD-834A-47C6-95B8-A9DF0965237F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0F594-1540-428B-8000-0EC0F10CC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B45FB-2CF0-4094-8964-D54E973AFA61}" type="slidenum">
              <a:rPr lang="en-US"/>
              <a:pPr/>
              <a:t>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E72FB-B2D8-48CB-A4A2-A58DDBCB5AAF}" type="slidenum">
              <a:rPr lang="en-US"/>
              <a:pPr/>
              <a:t>54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96475-E964-4A95-B1BE-64092051BCC8}" type="slidenum">
              <a:rPr lang="en-US"/>
              <a:pPr/>
              <a:t>55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447F7-17A7-4A5E-94B4-21E4894B6613}" type="slidenum">
              <a:rPr lang="en-US"/>
              <a:pPr/>
              <a:t>56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3BA18-1CBF-4369-9BDB-FE3267860EAA}" type="slidenum">
              <a:rPr lang="en-US"/>
              <a:pPr/>
              <a:t>57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A27B1-6782-4532-AFC3-3FD9A614ACAB}" type="slidenum">
              <a:rPr lang="en-US"/>
              <a:pPr/>
              <a:t>58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7F932-69E7-4133-AA5A-43533EC5FFAD}" type="slidenum">
              <a:rPr lang="en-US"/>
              <a:pPr/>
              <a:t>60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B97A-2A0B-4F1D-904C-3F11A9173DDF}" type="slidenum">
              <a:rPr lang="en-US"/>
              <a:pPr/>
              <a:t>61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C003D-E585-464A-8ED9-E1051C7D49F9}" type="slidenum">
              <a:rPr lang="en-US"/>
              <a:pPr/>
              <a:t>62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E72783-6578-480C-B102-90030B596C5E}" type="slidenum">
              <a:rPr lang="en-US"/>
              <a:pPr/>
              <a:t>63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DAF95-7C08-4CCE-8A99-E1579EE9CE64}" type="slidenum">
              <a:rPr lang="en-US"/>
              <a:pPr/>
              <a:t>72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45BE6-CB29-4379-A6A5-9F2C2A506566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23F63-DE5A-4B69-8DBE-613C52A07C1C}" type="slidenum">
              <a:rPr lang="en-US"/>
              <a:pPr/>
              <a:t>73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A84C5-DF05-49D1-9644-E758A554AF58}" type="slidenum">
              <a:rPr lang="en-US"/>
              <a:pPr/>
              <a:t>74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8A443-4E93-432C-A458-70CD4E0A4C4F}" type="slidenum">
              <a:rPr lang="en-US"/>
              <a:pPr/>
              <a:t>75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3A09B-397A-4FEA-B0D7-B31B68BDFD6C}" type="slidenum">
              <a:rPr lang="en-US" smtClean="0">
                <a:latin typeface="Arial" charset="0"/>
              </a:rPr>
              <a:pPr/>
              <a:t>77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QUESTIONS?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A37DD-FB27-4AF6-AE55-F5800915A74A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3F2DD3-C384-4DAF-A1AE-DF24E54A99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C3513-4056-4576-AB2B-A029D5DC8BD8}" type="slidenum">
              <a:rPr lang="en-US"/>
              <a:pPr/>
              <a:t>37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F3D56-9474-48DB-984B-E15025CE0E1E}" type="slidenum">
              <a:rPr lang="en-US"/>
              <a:pPr/>
              <a:t>45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4CD36-258B-45C3-9E18-F1B754E32EA0}" type="slidenum">
              <a:rPr lang="en-US"/>
              <a:pPr/>
              <a:t>50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2DC66-5EC4-407D-8EE8-EFB03201D992}" type="slidenum">
              <a:rPr lang="en-US"/>
              <a:pPr/>
              <a:t>51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242CC-7F98-4EBD-9B3D-3CBA95AC80CE}" type="slidenum">
              <a:rPr lang="en-US"/>
              <a:pPr/>
              <a:t>52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481D9E-C9F1-4B3A-A770-B16F8DB39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David Fawcett PhD, LCSW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E4DE27D-59D3-4C22-95A6-2229393B5046}" type="datetimeFigureOut">
              <a:rPr lang="en-US" smtClean="0"/>
              <a:pPr/>
              <a:t>9/23/2012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David Fawcett PhD, LCSW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EF29C8-5F5D-410B-9DA9-04E254670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lgbttobacco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mreduction.org/" TargetMode="External"/><Relationship Id="rId2" Type="http://schemas.openxmlformats.org/officeDocument/2006/relationships/hyperlink" Target="http://www.smartrecovery.org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fawcett@earthlink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ADDICTIVE BEHAVIORS AND THE LGBT CLIENT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David Fawcett PhD, LCSW</a:t>
            </a:r>
          </a:p>
        </p:txBody>
      </p:sp>
      <p:pic>
        <p:nvPicPr>
          <p:cNvPr id="6" name="Picture 5" descr="rainbow-pride-fix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1066800"/>
            <a:ext cx="3180522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– Data 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National Household Survey on Drug Abuse &amp;Monitoring the Future Study</a:t>
            </a:r>
          </a:p>
          <a:p>
            <a:pPr lvl="1"/>
            <a:r>
              <a:rPr lang="en-US" dirty="0" smtClean="0"/>
              <a:t>does not include sexual orientation or gender identity as demographic variables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Studies of alcohol and other drug use in the LGBT community focused primarily on lesbians and gay men</a:t>
            </a:r>
          </a:p>
          <a:p>
            <a:pPr lvl="1"/>
            <a:r>
              <a:rPr lang="en-US" dirty="0" smtClean="0"/>
              <a:t>Few have been designed specifically to include bisexual or transgender persons.</a:t>
            </a:r>
          </a:p>
          <a:p>
            <a:r>
              <a:rPr lang="en-US" dirty="0" smtClean="0"/>
              <a:t>www.gaydata.org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Alcoholism and drug abuse affect LGBT persons at 2-3 times the rate of the general population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art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81200" y="3200400"/>
            <a:ext cx="49530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-  Youth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>
                <a:latin typeface="Tw Cen MT" pitchFamily="34" charset="0"/>
              </a:rPr>
              <a:t>Age at first alcohol or drug use is younger in gays and lesbians</a:t>
            </a:r>
          </a:p>
          <a:p>
            <a:r>
              <a:rPr lang="en-US" sz="2800" dirty="0" smtClean="0">
                <a:latin typeface="Tw Cen MT" pitchFamily="34" charset="0"/>
              </a:rPr>
              <a:t>Among gay male adolescents:</a:t>
            </a:r>
          </a:p>
          <a:p>
            <a:pPr lvl="1"/>
            <a:r>
              <a:rPr lang="en-US" sz="2500" dirty="0" smtClean="0">
                <a:latin typeface="Tw Cen MT" pitchFamily="34" charset="0"/>
              </a:rPr>
              <a:t> 68% reported alcohol use (with 26% using alcohol once or more per week)</a:t>
            </a:r>
          </a:p>
          <a:p>
            <a:pPr lvl="1"/>
            <a:r>
              <a:rPr lang="en-US" sz="2500" dirty="0" smtClean="0">
                <a:latin typeface="Tw Cen MT" pitchFamily="34" charset="0"/>
              </a:rPr>
              <a:t>44% reported drug use (with 8% considering themselves drug-dependent)</a:t>
            </a:r>
            <a:endParaRPr lang="en-US" sz="2500" dirty="0">
              <a:latin typeface="Tw Cen MT" pitchFamily="34" charset="0"/>
            </a:endParaRPr>
          </a:p>
        </p:txBody>
      </p:sp>
      <p:pic>
        <p:nvPicPr>
          <p:cNvPr id="8194" name="Picture 2" descr="C:\Users\David\Pictures\drunk man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62600" y="4267200"/>
            <a:ext cx="3150388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- Youth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700" dirty="0" smtClean="0"/>
              <a:t>Those who identify as LGBT; had</a:t>
            </a:r>
            <a:r>
              <a:rPr lang="en-US" sz="2300" dirty="0" smtClean="0"/>
              <a:t> </a:t>
            </a:r>
            <a:r>
              <a:rPr lang="en-US" sz="2700" dirty="0" smtClean="0"/>
              <a:t>same-sex experiences; or who are </a:t>
            </a:r>
            <a:r>
              <a:rPr lang="en-US" sz="2700" u="sng" dirty="0" smtClean="0"/>
              <a:t>perceived</a:t>
            </a:r>
            <a:r>
              <a:rPr lang="en-US" sz="2700" dirty="0" smtClean="0"/>
              <a:t> by their peers to be LGBT have significantly higher prevalence use</a:t>
            </a:r>
            <a:endParaRPr lang="en-US" dirty="0" smtClean="0"/>
          </a:p>
          <a:p>
            <a:r>
              <a:rPr lang="en-US" dirty="0" smtClean="0"/>
              <a:t>CDC Youth Risk Behavior Survey</a:t>
            </a:r>
          </a:p>
          <a:p>
            <a:pPr lvl="1"/>
            <a:r>
              <a:rPr lang="en-US" dirty="0" smtClean="0"/>
              <a:t>LGBT youth were more likely to be victimized, threatened, and engage in a variety of risk behaviors, including suicidal ideation and attempts as well as high-risk sexual behavior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– Gay Men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(April 2000 Millennium March in Washington, D.C.)</a:t>
            </a:r>
          </a:p>
          <a:p>
            <a:r>
              <a:rPr lang="en-US" dirty="0" smtClean="0"/>
              <a:t>“How often are party drugs used in your close circle of friends?” </a:t>
            </a:r>
          </a:p>
          <a:p>
            <a:pPr lvl="1"/>
            <a:r>
              <a:rPr lang="en-US" dirty="0" smtClean="0"/>
              <a:t>13.4% used party drugs one or more times a week</a:t>
            </a:r>
          </a:p>
          <a:p>
            <a:pPr lvl="1"/>
            <a:r>
              <a:rPr lang="en-US" b="1" dirty="0" smtClean="0"/>
              <a:t>26.3% used party drugs once a month</a:t>
            </a:r>
          </a:p>
          <a:p>
            <a:pPr lvl="1"/>
            <a:r>
              <a:rPr lang="en-US" dirty="0" smtClean="0"/>
              <a:t>21.9% used one or two times a year</a:t>
            </a:r>
          </a:p>
          <a:p>
            <a:pPr lvl="1"/>
            <a:r>
              <a:rPr lang="en-US" dirty="0" smtClean="0"/>
              <a:t>38.4% never used in their circle of friends</a:t>
            </a:r>
          </a:p>
          <a:p>
            <a:pPr lvl="1"/>
            <a:r>
              <a:rPr lang="en-US" b="1" dirty="0" smtClean="0"/>
              <a:t>(Illicit drug use – not just party: 26% of gen pop – SAMHSA)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Epidemiology- Lesbians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900" dirty="0" smtClean="0"/>
              <a:t>(K-Y Community Health Survey (307 self-identified lesbians)</a:t>
            </a:r>
          </a:p>
          <a:p>
            <a:r>
              <a:rPr lang="en-US" dirty="0" smtClean="0"/>
              <a:t>“How often are party drugs used in your close circle of friends?” </a:t>
            </a:r>
          </a:p>
          <a:p>
            <a:pPr lvl="1"/>
            <a:r>
              <a:rPr lang="en-US" sz="2800" dirty="0" smtClean="0"/>
              <a:t>5.9% used party drugs one or more times a week</a:t>
            </a:r>
          </a:p>
          <a:p>
            <a:pPr lvl="1"/>
            <a:r>
              <a:rPr lang="en-US" dirty="0" smtClean="0"/>
              <a:t>11.4% used party drugs once a month</a:t>
            </a:r>
          </a:p>
          <a:p>
            <a:pPr lvl="1"/>
            <a:r>
              <a:rPr lang="en-US" dirty="0" smtClean="0"/>
              <a:t>20.8% used party drugs one or two times a year. </a:t>
            </a:r>
          </a:p>
          <a:p>
            <a:pPr lvl="1"/>
            <a:r>
              <a:rPr lang="en-US" b="1" dirty="0" smtClean="0"/>
              <a:t>61.9% never used party drugs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Growing evidence of party drug use among lesbians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- Lesbians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(Curtin University, Australia 2010)</a:t>
            </a:r>
          </a:p>
          <a:p>
            <a:pPr lvl="1"/>
            <a:r>
              <a:rPr lang="en-US" dirty="0" smtClean="0"/>
              <a:t>33% use tobacco (16% general pop)</a:t>
            </a:r>
          </a:p>
          <a:p>
            <a:pPr lvl="1"/>
            <a:r>
              <a:rPr lang="en-US" dirty="0" smtClean="0"/>
              <a:t>49% used illicit drugs in prior year</a:t>
            </a:r>
          </a:p>
          <a:p>
            <a:pPr lvl="2"/>
            <a:r>
              <a:rPr lang="en-US" dirty="0" smtClean="0"/>
              <a:t>36% marijuana</a:t>
            </a:r>
          </a:p>
          <a:p>
            <a:pPr lvl="2"/>
            <a:r>
              <a:rPr lang="en-US" dirty="0" smtClean="0"/>
              <a:t>18% ecstasy</a:t>
            </a:r>
          </a:p>
          <a:p>
            <a:pPr lvl="2"/>
            <a:r>
              <a:rPr lang="en-US" dirty="0" smtClean="0"/>
              <a:t>16% amphetamines</a:t>
            </a:r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35% had anti-gay harassment in prior year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20% had domestic violence with partner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Epidemiology - Transgender Women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(209 transgender women)</a:t>
            </a:r>
          </a:p>
          <a:p>
            <a:r>
              <a:rPr lang="en-US" dirty="0" smtClean="0"/>
              <a:t>Past month use:</a:t>
            </a:r>
          </a:p>
          <a:p>
            <a:pPr lvl="1"/>
            <a:r>
              <a:rPr lang="en-US" dirty="0" smtClean="0"/>
              <a:t>37% used alcohol (heavy drinking 6% gen pop)</a:t>
            </a:r>
          </a:p>
          <a:p>
            <a:pPr lvl="1"/>
            <a:r>
              <a:rPr lang="en-US" dirty="0" smtClean="0"/>
              <a:t>13% used marijuana</a:t>
            </a:r>
          </a:p>
          <a:p>
            <a:pPr lvl="1"/>
            <a:r>
              <a:rPr lang="en-US" b="1" dirty="0" smtClean="0"/>
              <a:t>11% used methamphetamine</a:t>
            </a:r>
          </a:p>
          <a:p>
            <a:pPr lvl="1"/>
            <a:r>
              <a:rPr lang="en-US" b="1" dirty="0" smtClean="0"/>
              <a:t>11% used crack</a:t>
            </a:r>
          </a:p>
          <a:p>
            <a:pPr lvl="1"/>
            <a:r>
              <a:rPr lang="en-US" b="1" dirty="0" smtClean="0"/>
              <a:t>7% used powdered cocaine</a:t>
            </a:r>
          </a:p>
          <a:p>
            <a:pPr lvl="1"/>
            <a:r>
              <a:rPr lang="en-US" dirty="0" smtClean="0"/>
              <a:t>2% used heroin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– suicide risk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Self harm and suicide</a:t>
            </a:r>
          </a:p>
          <a:p>
            <a:r>
              <a:rPr lang="en-US" sz="2800" dirty="0" smtClean="0"/>
              <a:t>Gay men 7x more likely to have attempted suicide</a:t>
            </a:r>
          </a:p>
          <a:p>
            <a:r>
              <a:rPr lang="en-US" sz="2800" dirty="0" smtClean="0"/>
              <a:t>Gay youth comprise 30% of completed suicides annually</a:t>
            </a:r>
          </a:p>
          <a:p>
            <a:r>
              <a:rPr lang="en-US" sz="2800" dirty="0" smtClean="0"/>
              <a:t>Gay and bisexual men have higher rates of deliberate self-harm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Wingdings" pitchFamily="2" charset="2"/>
              <a:buNone/>
            </a:pPr>
            <a:r>
              <a:rPr lang="en-US" sz="1800" dirty="0" smtClean="0"/>
              <a:t>		[John Grant, MD, PhD, U Minn.]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LGBT IDENTITY</a:t>
            </a:r>
          </a:p>
          <a:p>
            <a:pPr lvl="1"/>
            <a:r>
              <a:rPr lang="en-US" sz="3200" dirty="0" smtClean="0"/>
              <a:t>SOCIAL CONTEXT OF ADDICTION</a:t>
            </a:r>
            <a:endParaRPr lang="en-US" sz="32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657600"/>
            <a:ext cx="317005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Welcome/Overview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LGBT identity</a:t>
            </a:r>
          </a:p>
          <a:p>
            <a:r>
              <a:rPr lang="en-US" dirty="0" smtClean="0"/>
              <a:t>Substances and behaviors</a:t>
            </a:r>
          </a:p>
          <a:p>
            <a:r>
              <a:rPr lang="en-US" dirty="0" smtClean="0"/>
              <a:t>Syndemics: mental health and HIV</a:t>
            </a:r>
          </a:p>
          <a:p>
            <a:pPr lvl="1"/>
            <a:r>
              <a:rPr lang="en-US" dirty="0" smtClean="0"/>
              <a:t>Case study</a:t>
            </a:r>
          </a:p>
          <a:p>
            <a:r>
              <a:rPr lang="en-US" dirty="0" smtClean="0"/>
              <a:t>Treatment and recovery</a:t>
            </a:r>
          </a:p>
          <a:p>
            <a:r>
              <a:rPr lang="en-US" dirty="0" smtClean="0"/>
              <a:t>Role of the professional</a:t>
            </a:r>
          </a:p>
          <a:p>
            <a:r>
              <a:rPr lang="en-US" dirty="0" smtClean="0"/>
              <a:t>Summary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Historical Perspectives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rgbClr val="660066"/>
              </a:buClr>
            </a:pPr>
            <a:r>
              <a:rPr lang="en-US" b="1" dirty="0" smtClean="0"/>
              <a:t>1940s through 1960s</a:t>
            </a:r>
          </a:p>
          <a:p>
            <a:pPr lvl="1">
              <a:buClr>
                <a:srgbClr val="660066"/>
              </a:buClr>
            </a:pPr>
            <a:r>
              <a:rPr lang="en-US" dirty="0" smtClean="0"/>
              <a:t> Same-sex sexual attraction and behavior was </a:t>
            </a:r>
            <a:br>
              <a:rPr lang="en-US" dirty="0" smtClean="0"/>
            </a:br>
            <a:r>
              <a:rPr lang="en-US" dirty="0" smtClean="0"/>
              <a:t>a mental disorder</a:t>
            </a:r>
          </a:p>
          <a:p>
            <a:pPr eaLnBrk="1" hangingPunct="1">
              <a:buClr>
                <a:srgbClr val="660066"/>
              </a:buClr>
            </a:pPr>
            <a:r>
              <a:rPr lang="en-US" b="1" dirty="0" smtClean="0"/>
              <a:t>1957</a:t>
            </a:r>
          </a:p>
          <a:p>
            <a:pPr lvl="1">
              <a:buClr>
                <a:srgbClr val="660066"/>
              </a:buClr>
            </a:pPr>
            <a:r>
              <a:rPr lang="en-US" dirty="0" smtClean="0"/>
              <a:t>Dr. Evelyn Hooker’s landmark study finds gays and lesbians “normal”</a:t>
            </a:r>
          </a:p>
          <a:p>
            <a:pPr eaLnBrk="1" hangingPunct="1">
              <a:buClr>
                <a:srgbClr val="660066"/>
              </a:buClr>
            </a:pPr>
            <a:r>
              <a:rPr lang="en-US" b="1" dirty="0" smtClean="0"/>
              <a:t>1973</a:t>
            </a:r>
          </a:p>
          <a:p>
            <a:pPr lvl="1">
              <a:buClr>
                <a:srgbClr val="660066"/>
              </a:buClr>
            </a:pPr>
            <a:r>
              <a:rPr lang="en-US" dirty="0" smtClean="0"/>
              <a:t>The American Psychiatric Association removes homosexuality as psychopathology from the DSM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Linear	</a:t>
            </a:r>
          </a:p>
          <a:p>
            <a:pPr lvl="1"/>
            <a:r>
              <a:rPr lang="en-US" dirty="0" smtClean="0"/>
              <a:t>Cass</a:t>
            </a:r>
          </a:p>
          <a:p>
            <a:r>
              <a:rPr lang="en-US" dirty="0" smtClean="0"/>
              <a:t>Non-linear</a:t>
            </a:r>
          </a:p>
          <a:p>
            <a:pPr lvl="1"/>
            <a:r>
              <a:rPr lang="en-US" dirty="0" err="1" smtClean="0"/>
              <a:t>D’Augelli</a:t>
            </a:r>
            <a:endParaRPr lang="en-US" dirty="0" smtClean="0"/>
          </a:p>
          <a:p>
            <a:r>
              <a:rPr lang="en-US" dirty="0" smtClean="0"/>
              <a:t>Medical</a:t>
            </a:r>
          </a:p>
          <a:p>
            <a:pPr lvl="1"/>
            <a:r>
              <a:rPr lang="en-US" dirty="0" smtClean="0"/>
              <a:t>WPATH (Harry Benjamin)</a:t>
            </a:r>
          </a:p>
          <a:p>
            <a:r>
              <a:rPr lang="en-US" dirty="0" smtClean="0"/>
              <a:t>Feminist, Post-modern, Queer</a:t>
            </a:r>
          </a:p>
          <a:p>
            <a:pPr lvl="1"/>
            <a:r>
              <a:rPr lang="en-US" dirty="0" smtClean="0"/>
              <a:t>Narrative, Solution Focused, etc.</a:t>
            </a:r>
            <a:endParaRPr lang="en-US" dirty="0"/>
          </a:p>
        </p:txBody>
      </p:sp>
      <p:pic>
        <p:nvPicPr>
          <p:cNvPr id="4" name="Picture 3" descr="comingou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0" y="1905000"/>
            <a:ext cx="3428999" cy="3262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Two sides of stigma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Felt stigma</a:t>
            </a:r>
          </a:p>
          <a:p>
            <a:pPr lvl="1"/>
            <a:r>
              <a:rPr lang="en-US" smtClean="0"/>
              <a:t>Real or imagined fear of societal attitudes and potential discrimination</a:t>
            </a:r>
          </a:p>
          <a:p>
            <a:pPr lvl="1"/>
            <a:r>
              <a:rPr lang="en-US" smtClean="0"/>
              <a:t>Shame</a:t>
            </a:r>
          </a:p>
          <a:p>
            <a:pPr lvl="1"/>
            <a:r>
              <a:rPr lang="en-US" smtClean="0"/>
              <a:t>Survival strategy</a:t>
            </a:r>
          </a:p>
          <a:p>
            <a:pPr lvl="1"/>
            <a:endParaRPr lang="en-US" smtClean="0"/>
          </a:p>
          <a:p>
            <a:r>
              <a:rPr lang="en-US" smtClean="0"/>
              <a:t>Enacted stigma</a:t>
            </a:r>
          </a:p>
          <a:p>
            <a:pPr lvl="1"/>
            <a:r>
              <a:rPr lang="en-US" smtClean="0"/>
              <a:t>	Actual experience of discrimination</a:t>
            </a:r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-161925" y="155575"/>
            <a:ext cx="2286000" cy="1031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dirty="0">
                <a:solidFill>
                  <a:srgbClr val="464646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en-US" sz="4300" dirty="0">
                <a:solidFill>
                  <a:srgbClr val="464646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endParaRPr lang="en-US" dirty="0">
              <a:latin typeface="+mn-lt"/>
              <a:cs typeface="+mn-cs"/>
            </a:endParaRPr>
          </a:p>
        </p:txBody>
      </p:sp>
      <p:pic>
        <p:nvPicPr>
          <p:cNvPr id="16389" name="Picture 4" descr="2856618-3d-arrows-opposite-each-other-red-and-blu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3600" y="0"/>
            <a:ext cx="2514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Stigma is Dynamic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Addict, gay, HIV, disabled, sex worker, homeless…</a:t>
            </a:r>
          </a:p>
          <a:p>
            <a:r>
              <a:rPr lang="en-US" dirty="0" smtClean="0"/>
              <a:t>Social context extremely important</a:t>
            </a:r>
          </a:p>
          <a:p>
            <a:pPr lvl="1"/>
            <a:r>
              <a:rPr lang="en-US" dirty="0" smtClean="0"/>
              <a:t>poverty, racism, sexism</a:t>
            </a:r>
          </a:p>
          <a:p>
            <a:r>
              <a:rPr lang="en-US" dirty="0" smtClean="0"/>
              <a:t> Overlapping and reinforcing stigmatized conditions.  </a:t>
            </a:r>
          </a:p>
          <a:p>
            <a:pPr lvl="1"/>
            <a:r>
              <a:rPr lang="en-US" dirty="0" smtClean="0"/>
              <a:t>Double stigma, layers of </a:t>
            </a:r>
          </a:p>
          <a:p>
            <a:pPr lvl="2">
              <a:buFont typeface="Wingdings 2" pitchFamily="18" charset="2"/>
              <a:buNone/>
            </a:pPr>
            <a:r>
              <a:rPr lang="en-US" sz="2800" dirty="0" smtClean="0"/>
              <a:t>stigma, synergistic stigma</a:t>
            </a:r>
          </a:p>
          <a:p>
            <a:endParaRPr lang="en-US" dirty="0" smtClean="0"/>
          </a:p>
        </p:txBody>
      </p:sp>
      <p:pic>
        <p:nvPicPr>
          <p:cNvPr id="20484" name="Picture 3" descr="layers.bmp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3886200"/>
            <a:ext cx="2743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False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Child hides/dissociates from differences</a:t>
            </a:r>
          </a:p>
          <a:p>
            <a:r>
              <a:rPr lang="en-US" dirty="0" smtClean="0"/>
              <a:t>Difficulty accepting aspects of self that are different from the majority</a:t>
            </a:r>
          </a:p>
          <a:p>
            <a:pPr lvl="1"/>
            <a:r>
              <a:rPr lang="en-US" dirty="0" smtClean="0"/>
              <a:t>Contributes to denial and dissociation from true feelings and needs</a:t>
            </a:r>
          </a:p>
          <a:p>
            <a:r>
              <a:rPr lang="en-US" dirty="0" smtClean="0"/>
              <a:t>Substance use allows expression of suppressed desires and needs</a:t>
            </a:r>
          </a:p>
          <a:p>
            <a:pPr lvl="1"/>
            <a:r>
              <a:rPr lang="en-US" dirty="0" smtClean="0"/>
              <a:t>Facilitates denial and dissociation</a:t>
            </a:r>
          </a:p>
          <a:p>
            <a:endParaRPr lang="en-US" dirty="0"/>
          </a:p>
        </p:txBody>
      </p:sp>
      <p:pic>
        <p:nvPicPr>
          <p:cNvPr id="4" name="Picture 3" descr="masks-4-540x4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3600" y="4572000"/>
            <a:ext cx="2876550" cy="2157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Internalized Homophobia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Devalue other LGBT persons</a:t>
            </a:r>
          </a:p>
          <a:p>
            <a:r>
              <a:rPr lang="en-US" dirty="0" smtClean="0"/>
              <a:t>Hide self /monitor behaviors</a:t>
            </a:r>
          </a:p>
          <a:p>
            <a:r>
              <a:rPr lang="en-US" dirty="0" smtClean="0"/>
              <a:t>Assume marginalized group identity</a:t>
            </a:r>
          </a:p>
          <a:p>
            <a:r>
              <a:rPr lang="en-US" dirty="0" smtClean="0"/>
              <a:t>Disassociate (e.g. during sex play)</a:t>
            </a:r>
          </a:p>
          <a:p>
            <a:pPr lvl="1"/>
            <a:r>
              <a:rPr lang="en-US" dirty="0" smtClean="0"/>
              <a:t>Lust/love</a:t>
            </a:r>
          </a:p>
          <a:p>
            <a:r>
              <a:rPr lang="en-US" dirty="0" smtClean="0"/>
              <a:t>Overachieve</a:t>
            </a:r>
          </a:p>
          <a:p>
            <a:r>
              <a:rPr lang="en-US" dirty="0" smtClean="0"/>
              <a:t>Discomfort with one’s homosexuality</a:t>
            </a:r>
          </a:p>
          <a:p>
            <a:pPr lvl="1"/>
            <a:r>
              <a:rPr lang="en-US" dirty="0" smtClean="0"/>
              <a:t>Excessive fear and anxiety re discovery</a:t>
            </a:r>
          </a:p>
          <a:p>
            <a:pPr lvl="1"/>
            <a:r>
              <a:rPr lang="en-US" dirty="0" smtClean="0"/>
              <a:t>Negative emotional reactions about people who are open</a:t>
            </a:r>
          </a:p>
          <a:p>
            <a:r>
              <a:rPr lang="en-US" dirty="0" smtClean="0"/>
              <a:t>Prejudice and opposition to aspects of LGBT relationships (parenting, public displays)</a:t>
            </a:r>
          </a:p>
          <a:p>
            <a:r>
              <a:rPr lang="en-US" dirty="0" smtClean="0"/>
              <a:t>Rigid conformity to traditional gender roles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61722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Will this experience differ by generation?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Cultural Homophobia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Cultural norms and institutional policies</a:t>
            </a:r>
          </a:p>
          <a:p>
            <a:pPr lvl="1"/>
            <a:r>
              <a:rPr lang="en-US" dirty="0" smtClean="0"/>
              <a:t>Discriminate against LGBT (e.g. marriage, adoption, tax laws, military service, “glass ceiling” in professional settings)</a:t>
            </a:r>
          </a:p>
          <a:p>
            <a:r>
              <a:rPr lang="en-US" dirty="0" smtClean="0"/>
              <a:t>Gender socialization stress</a:t>
            </a:r>
          </a:p>
          <a:p>
            <a:pPr lvl="1"/>
            <a:r>
              <a:rPr lang="en-US" dirty="0" smtClean="0"/>
              <a:t>Men: shaming and punishment of other gay males for failing to achieve masculine ideals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Women: more fluid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    in gender expression/orientation</a:t>
            </a:r>
          </a:p>
          <a:p>
            <a:endParaRPr lang="en-US" dirty="0"/>
          </a:p>
        </p:txBody>
      </p:sp>
      <p:pic>
        <p:nvPicPr>
          <p:cNvPr id="4" name="Picture 3" descr="shame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9800" y="4419600"/>
            <a:ext cx="2604516" cy="2184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“Masculinity Ideals”</a:t>
            </a:r>
            <a:endParaRPr lang="en-US" dirty="0"/>
          </a:p>
        </p:txBody>
      </p:sp>
      <p:pic>
        <p:nvPicPr>
          <p:cNvPr id="4" name="Content Placeholder 3" descr="gi joe 1960s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14400" y="2864094"/>
            <a:ext cx="2743200" cy="3384306"/>
          </a:xfrm>
        </p:spPr>
      </p:pic>
      <p:pic>
        <p:nvPicPr>
          <p:cNvPr id="5" name="Picture 4" descr="gi joe 30t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05400" y="2819400"/>
            <a:ext cx="2743201" cy="3387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92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1994: 26” biceps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82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1964: 12.5” biceps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The Velvet Rage: Overcoming the Pain of Growing Up Gay in a Straight Man's World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Alan Downs, PhD</a:t>
            </a:r>
            <a:r>
              <a:rPr lang="en-US" u="sng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velvet r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38800" y="2819400"/>
            <a:ext cx="2286000" cy="3421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Stage 1: "Overwhelmed by Shame"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Begins in childhood.</a:t>
            </a:r>
          </a:p>
          <a:p>
            <a:pPr lvl="0"/>
            <a:r>
              <a:rPr lang="en-US" dirty="0" smtClean="0"/>
              <a:t>Feeling unloved and flawed</a:t>
            </a:r>
          </a:p>
          <a:p>
            <a:pPr lvl="0"/>
            <a:r>
              <a:rPr lang="en-US" dirty="0" smtClean="0"/>
              <a:t>Learns to fake being straight</a:t>
            </a:r>
          </a:p>
          <a:p>
            <a:pPr lvl="0"/>
            <a:r>
              <a:rPr lang="en-US" dirty="0" smtClean="0"/>
              <a:t>Receives false rather than authentic validation</a:t>
            </a:r>
          </a:p>
          <a:p>
            <a:pPr lvl="0"/>
            <a:r>
              <a:rPr lang="en-US" dirty="0" smtClean="0"/>
              <a:t>Can be sensitive to slightest invalidation</a:t>
            </a:r>
          </a:p>
          <a:p>
            <a:r>
              <a:rPr lang="en-US" dirty="0" smtClean="0"/>
              <a:t>Pushes people away, along with validation so desperately craved.</a:t>
            </a:r>
          </a:p>
          <a:p>
            <a:r>
              <a:rPr lang="en-US" dirty="0" smtClean="0"/>
              <a:t>Can be linked to Trauma/trauma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2" name="Picture 4" descr="coors ga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457200"/>
            <a:ext cx="7696200" cy="627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Stage 2: “Compensation of shame”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Longest stage of development</a:t>
            </a:r>
          </a:p>
          <a:p>
            <a:pPr lvl="0"/>
            <a:r>
              <a:rPr lang="en-US" dirty="0" smtClean="0"/>
              <a:t>Usually, but not always, out (does not necessarily mean identity crisis solved)</a:t>
            </a:r>
          </a:p>
          <a:p>
            <a:pPr lvl="0"/>
            <a:r>
              <a:rPr lang="en-US" dirty="0" smtClean="0"/>
              <a:t>Compensates by becoming the very best and through acquisitions (material, physical, sexual, cultural)</a:t>
            </a:r>
          </a:p>
          <a:p>
            <a:pPr lvl="0"/>
            <a:r>
              <a:rPr lang="en-US" dirty="0" smtClean="0"/>
              <a:t>Not satisfied because this validation is still inauthentic.</a:t>
            </a:r>
          </a:p>
          <a:p>
            <a:pPr lvl="0"/>
            <a:r>
              <a:rPr lang="en-US" dirty="0" smtClean="0"/>
              <a:t>Eventually results in emptiness and vicious cycle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Stage 3: "Discovering Authenticity"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Usually later in life</a:t>
            </a:r>
          </a:p>
          <a:p>
            <a:pPr lvl="0"/>
            <a:r>
              <a:rPr lang="en-US" dirty="0" smtClean="0"/>
              <a:t>Search for real meaning, purpose, and integrity.</a:t>
            </a:r>
          </a:p>
          <a:p>
            <a:pPr lvl="0"/>
            <a:r>
              <a:rPr lang="en-US" dirty="0" smtClean="0"/>
              <a:t>Least visible stage - likely to withdraw from the clubs and social scene because they aren’t needed for fulfillment.</a:t>
            </a:r>
          </a:p>
          <a:p>
            <a:endParaRPr lang="en-US" dirty="0"/>
          </a:p>
        </p:txBody>
      </p:sp>
      <p:pic>
        <p:nvPicPr>
          <p:cNvPr id="5" name="Picture 4" descr="purpos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7800" y="3886200"/>
            <a:ext cx="2389668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Developing a relationship with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Inner child</a:t>
            </a:r>
          </a:p>
          <a:p>
            <a:r>
              <a:rPr lang="en-US" dirty="0" smtClean="0"/>
              <a:t>Finding one’s inner strong adult</a:t>
            </a:r>
          </a:p>
          <a:p>
            <a:r>
              <a:rPr lang="en-US" dirty="0" smtClean="0"/>
              <a:t>Changing old core beliefs</a:t>
            </a:r>
          </a:p>
          <a:p>
            <a:r>
              <a:rPr lang="en-US" dirty="0" smtClean="0"/>
              <a:t>Pivotal moments/ trauma/ shock</a:t>
            </a:r>
          </a:p>
          <a:p>
            <a:pPr lvl="1"/>
            <a:r>
              <a:rPr lang="en-US" dirty="0" smtClean="0"/>
              <a:t>What conclusions were drawn from that event?</a:t>
            </a:r>
          </a:p>
          <a:p>
            <a:pPr lvl="1"/>
            <a:r>
              <a:rPr lang="en-US" dirty="0" smtClean="0"/>
              <a:t>What decisions about behavior were made?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􀂃 Sense of self as worthless or bad.</a:t>
            </a:r>
          </a:p>
          <a:p>
            <a:r>
              <a:rPr lang="en-US" dirty="0" smtClean="0"/>
              <a:t>􀂃 Lack of connectedness to supportive adults                		and peers.</a:t>
            </a:r>
          </a:p>
          <a:p>
            <a:r>
              <a:rPr lang="en-US" dirty="0" smtClean="0"/>
              <a:t>􀂃 Lack of alternative ways to view 				“differentness”</a:t>
            </a:r>
          </a:p>
          <a:p>
            <a:r>
              <a:rPr lang="en-US" dirty="0" smtClean="0"/>
              <a:t>􀂃 Lack of access to role models.</a:t>
            </a:r>
          </a:p>
          <a:p>
            <a:r>
              <a:rPr lang="en-US" dirty="0" smtClean="0"/>
              <a:t>􀂃 Lack of opportunities to socialize with other 		gays/lesbians except bars.</a:t>
            </a:r>
          </a:p>
          <a:p>
            <a:r>
              <a:rPr lang="en-US" dirty="0" smtClean="0"/>
              <a:t>􀂃 The risk of contracting HIV and other STIs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Gratuitous cute puppy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David\Pictures\gestwk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213360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Drugs of Abuse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Gay bar is primary source of social contact</a:t>
            </a:r>
          </a:p>
          <a:p>
            <a:r>
              <a:rPr lang="en-US" dirty="0" smtClean="0"/>
              <a:t>Refuge from judgment and </a:t>
            </a:r>
            <a:r>
              <a:rPr lang="en-US" dirty="0" err="1" smtClean="0"/>
              <a:t>heteronegativity</a:t>
            </a:r>
            <a:endParaRPr lang="en-US" dirty="0" smtClean="0"/>
          </a:p>
          <a:p>
            <a:r>
              <a:rPr lang="en-US" dirty="0" smtClean="0"/>
              <a:t>Remains a significant social center for LGBT youth</a:t>
            </a:r>
          </a:p>
          <a:p>
            <a:r>
              <a:rPr lang="en-US" dirty="0" smtClean="0"/>
              <a:t>More so in rural areas</a:t>
            </a:r>
            <a:endParaRPr lang="en-US" dirty="0"/>
          </a:p>
        </p:txBody>
      </p:sp>
      <p:pic>
        <p:nvPicPr>
          <p:cNvPr id="7170" name="Picture 2" descr="http://data.whicdn.com/images/24349188/tumblr_m0fj2vpLQt1rpb3n6o1_500_thumb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276600"/>
            <a:ext cx="3505200" cy="292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4389" name="Picture 5" descr="drink til you dro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381000"/>
            <a:ext cx="8229600" cy="590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http://lgbttobacco.org</a:t>
            </a:r>
            <a:endParaRPr lang="en-US" dirty="0" smtClean="0"/>
          </a:p>
          <a:p>
            <a:r>
              <a:rPr lang="en-US" dirty="0" smtClean="0"/>
              <a:t>More likely to smoke than general population</a:t>
            </a:r>
          </a:p>
          <a:p>
            <a:r>
              <a:rPr lang="en-US" dirty="0" smtClean="0"/>
              <a:t>Specific targeting by tobacco industry</a:t>
            </a:r>
          </a:p>
          <a:p>
            <a:r>
              <a:rPr lang="en-US" dirty="0" smtClean="0"/>
              <a:t>American Lung Association 2009:</a:t>
            </a:r>
          </a:p>
          <a:p>
            <a:pPr lvl="1"/>
            <a:r>
              <a:rPr lang="en-US" dirty="0" smtClean="0"/>
              <a:t>Gay men  1.1 to 2.4 odds of smoking </a:t>
            </a:r>
          </a:p>
          <a:p>
            <a:pPr lvl="1"/>
            <a:r>
              <a:rPr lang="en-US" dirty="0" smtClean="0"/>
              <a:t>Lesbians 1.2 to 2.0 odds</a:t>
            </a:r>
          </a:p>
          <a:p>
            <a:pPr lvl="1"/>
            <a:r>
              <a:rPr lang="en-US" dirty="0" smtClean="0"/>
              <a:t>Bisexuals 1.3 and up</a:t>
            </a:r>
          </a:p>
          <a:p>
            <a:pPr lvl="1"/>
            <a:r>
              <a:rPr lang="en-US" dirty="0" smtClean="0"/>
              <a:t>Transgender – no data </a:t>
            </a:r>
            <a:endParaRPr lang="en-US" dirty="0"/>
          </a:p>
        </p:txBody>
      </p:sp>
      <p:pic>
        <p:nvPicPr>
          <p:cNvPr id="8" name="Picture 7" descr="Parliament Gay men and dog a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77000" y="3200400"/>
            <a:ext cx="2493065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Opiates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Prescription Medication</a:t>
            </a:r>
          </a:p>
          <a:p>
            <a:pPr lvl="1"/>
            <a:r>
              <a:rPr lang="en-US" dirty="0" smtClean="0"/>
              <a:t>Rx opiate deaths surpass </a:t>
            </a:r>
          </a:p>
          <a:p>
            <a:pPr lvl="1">
              <a:buNone/>
            </a:pPr>
            <a:r>
              <a:rPr lang="en-US" dirty="0" smtClean="0"/>
              <a:t>   cocaine and heroin combined</a:t>
            </a:r>
          </a:p>
          <a:p>
            <a:endParaRPr lang="en-US" dirty="0" smtClean="0"/>
          </a:p>
          <a:p>
            <a:r>
              <a:rPr lang="en-US" dirty="0" smtClean="0"/>
              <a:t>Heroin</a:t>
            </a:r>
          </a:p>
          <a:p>
            <a:pPr lvl="7"/>
            <a:r>
              <a:rPr lang="en-US" sz="2400" dirty="0" smtClean="0"/>
              <a:t>Many </a:t>
            </a:r>
            <a:r>
              <a:rPr lang="en-US" sz="2400" dirty="0" err="1" smtClean="0"/>
              <a:t>rx</a:t>
            </a:r>
            <a:r>
              <a:rPr lang="en-US" sz="2400" dirty="0" smtClean="0"/>
              <a:t> med users go to heroin due to availability and/or cost</a:t>
            </a:r>
            <a:endParaRPr lang="en-US" sz="2400" dirty="0"/>
          </a:p>
        </p:txBody>
      </p:sp>
      <p:pic>
        <p:nvPicPr>
          <p:cNvPr id="4" name="Picture 3" descr="Prescription-Drug-Abuse-A-National-Dilemm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524000"/>
            <a:ext cx="3333750" cy="2228850"/>
          </a:xfrm>
          <a:prstGeom prst="rect">
            <a:avLst/>
          </a:prstGeom>
        </p:spPr>
      </p:pic>
      <p:pic>
        <p:nvPicPr>
          <p:cNvPr id="5" name="Picture 4" descr="hero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66800" y="4191000"/>
            <a:ext cx="1889288" cy="2443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6442" name="Picture 10" descr="june-absoluthunk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0"/>
            <a:ext cx="487997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rates of use in LGBT community</a:t>
            </a:r>
          </a:p>
          <a:p>
            <a:r>
              <a:rPr lang="en-US" dirty="0" smtClean="0"/>
              <a:t>Medical marijuana (HIV)</a:t>
            </a:r>
          </a:p>
          <a:p>
            <a:pPr lvl="1"/>
            <a:r>
              <a:rPr lang="en-US" dirty="0" err="1" smtClean="0"/>
              <a:t>Marinol</a:t>
            </a:r>
            <a:r>
              <a:rPr lang="en-US" dirty="0" smtClean="0"/>
              <a:t>/THC</a:t>
            </a:r>
          </a:p>
          <a:p>
            <a:pPr lvl="1"/>
            <a:r>
              <a:rPr lang="en-US" dirty="0" smtClean="0"/>
              <a:t>Smoke toxins</a:t>
            </a:r>
          </a:p>
          <a:p>
            <a:r>
              <a:rPr lang="en-US" dirty="0" smtClean="0"/>
              <a:t>Higher rates testicular cancer</a:t>
            </a:r>
            <a:endParaRPr lang="en-US" dirty="0"/>
          </a:p>
        </p:txBody>
      </p:sp>
      <p:pic>
        <p:nvPicPr>
          <p:cNvPr id="6" name="Picture 5" descr="LGBTpridepot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67400" y="4038600"/>
            <a:ext cx="2981325" cy="2402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Amphetamines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Powdered cocaine</a:t>
            </a:r>
          </a:p>
          <a:p>
            <a:r>
              <a:rPr lang="en-US" dirty="0" smtClean="0"/>
              <a:t>Crack cocaine</a:t>
            </a:r>
          </a:p>
          <a:p>
            <a:r>
              <a:rPr lang="en-US" dirty="0" smtClean="0"/>
              <a:t>Methamphetamine</a:t>
            </a:r>
          </a:p>
          <a:p>
            <a:pPr lvl="1"/>
            <a:r>
              <a:rPr lang="en-US" dirty="0" smtClean="0"/>
              <a:t>Highly addictive</a:t>
            </a:r>
          </a:p>
          <a:p>
            <a:pPr lvl="1"/>
            <a:r>
              <a:rPr lang="en-US" dirty="0" smtClean="0"/>
              <a:t>Highly sexual</a:t>
            </a:r>
          </a:p>
          <a:p>
            <a:pPr lvl="1"/>
            <a:r>
              <a:rPr lang="en-US" dirty="0" smtClean="0"/>
              <a:t>Increased HIV risk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Bath salts</a:t>
            </a:r>
          </a:p>
          <a:p>
            <a:pPr lvl="1"/>
            <a:r>
              <a:rPr lang="en-US" dirty="0" smtClean="0"/>
              <a:t>MPVD/</a:t>
            </a:r>
            <a:r>
              <a:rPr lang="en-US" dirty="0" err="1" smtClean="0"/>
              <a:t>mephedrone</a:t>
            </a:r>
            <a:endParaRPr lang="en-US" dirty="0" smtClean="0"/>
          </a:p>
          <a:p>
            <a:pPr lvl="1"/>
            <a:r>
              <a:rPr lang="en-US" dirty="0" smtClean="0"/>
              <a:t>4x stronger than </a:t>
            </a:r>
            <a:r>
              <a:rPr lang="en-US" dirty="0" err="1" smtClean="0"/>
              <a:t>ritalyn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et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8200" y="1981200"/>
            <a:ext cx="2770788" cy="207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“Club” Drugs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 – Ecstasy</a:t>
            </a:r>
          </a:p>
          <a:p>
            <a:pPr lvl="2"/>
            <a:r>
              <a:rPr lang="en-US" dirty="0" smtClean="0"/>
              <a:t>MDMA</a:t>
            </a:r>
          </a:p>
          <a:p>
            <a:endParaRPr lang="en-US" dirty="0" smtClean="0"/>
          </a:p>
          <a:p>
            <a:r>
              <a:rPr lang="en-US" dirty="0" smtClean="0"/>
              <a:t>G – Gamma </a:t>
            </a:r>
            <a:r>
              <a:rPr lang="en-US" dirty="0" err="1" smtClean="0"/>
              <a:t>Hydroxybutirate</a:t>
            </a:r>
            <a:endParaRPr lang="en-US" dirty="0" smtClean="0"/>
          </a:p>
          <a:p>
            <a:pPr lvl="2"/>
            <a:r>
              <a:rPr lang="en-US" dirty="0" smtClean="0"/>
              <a:t>Anesthetic</a:t>
            </a:r>
          </a:p>
          <a:p>
            <a:endParaRPr lang="en-US" dirty="0" smtClean="0"/>
          </a:p>
          <a:p>
            <a:r>
              <a:rPr lang="en-US" dirty="0" smtClean="0"/>
              <a:t>K – </a:t>
            </a:r>
            <a:r>
              <a:rPr lang="en-US" dirty="0" err="1" smtClean="0"/>
              <a:t>Ketamine</a:t>
            </a:r>
            <a:endParaRPr lang="en-US" dirty="0" smtClean="0"/>
          </a:p>
          <a:p>
            <a:pPr lvl="2"/>
            <a:r>
              <a:rPr lang="en-US" dirty="0" smtClean="0"/>
              <a:t>Veterinary anesthetic</a:t>
            </a:r>
          </a:p>
          <a:p>
            <a:r>
              <a:rPr lang="en-US" smtClean="0"/>
              <a:t>Circuit parties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cstas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0" y="1676400"/>
            <a:ext cx="1524132" cy="1219306"/>
          </a:xfrm>
          <a:prstGeom prst="rect">
            <a:avLst/>
          </a:prstGeom>
        </p:spPr>
      </p:pic>
      <p:pic>
        <p:nvPicPr>
          <p:cNvPr id="5" name="Picture 4" descr="ghb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2600" y="3048000"/>
            <a:ext cx="2798620" cy="1930083"/>
          </a:xfrm>
          <a:prstGeom prst="rect">
            <a:avLst/>
          </a:prstGeom>
        </p:spPr>
      </p:pic>
      <p:pic>
        <p:nvPicPr>
          <p:cNvPr id="6" name="Picture 5" descr="ketamine_summary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5257800"/>
            <a:ext cx="2143125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008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Poppers</a:t>
            </a:r>
          </a:p>
          <a:p>
            <a:pPr lvl="1"/>
            <a:r>
              <a:rPr lang="en-US" dirty="0" smtClean="0"/>
              <a:t>Amyl nitrate, butyl nitrate</a:t>
            </a:r>
          </a:p>
          <a:p>
            <a:pPr lvl="2"/>
            <a:r>
              <a:rPr lang="en-US" dirty="0" smtClean="0"/>
              <a:t>Dangerous with </a:t>
            </a:r>
            <a:r>
              <a:rPr lang="en-US" dirty="0" err="1" smtClean="0"/>
              <a:t>antihypertensives</a:t>
            </a:r>
            <a:r>
              <a:rPr lang="en-US" dirty="0" smtClean="0"/>
              <a:t>,</a:t>
            </a:r>
          </a:p>
          <a:p>
            <a:pPr lvl="2">
              <a:buNone/>
            </a:pPr>
            <a:r>
              <a:rPr lang="en-US" dirty="0" smtClean="0"/>
              <a:t>	PDE-5 inhibitors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Steroids</a:t>
            </a:r>
            <a:endParaRPr lang="en-US" dirty="0"/>
          </a:p>
        </p:txBody>
      </p:sp>
      <p:pic>
        <p:nvPicPr>
          <p:cNvPr id="4" name="Picture 3" descr="poppe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19800" y="1905000"/>
            <a:ext cx="1943100" cy="1943100"/>
          </a:xfrm>
          <a:prstGeom prst="rect">
            <a:avLst/>
          </a:prstGeom>
        </p:spPr>
      </p:pic>
      <p:pic>
        <p:nvPicPr>
          <p:cNvPr id="5" name="Picture 4" descr="Anabolic-Steroid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19400" y="3810000"/>
            <a:ext cx="2676525" cy="2263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Addictions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Sex addiction</a:t>
            </a:r>
          </a:p>
          <a:p>
            <a:r>
              <a:rPr lang="en-US" dirty="0" smtClean="0"/>
              <a:t>Gambling</a:t>
            </a:r>
          </a:p>
          <a:p>
            <a:r>
              <a:rPr lang="en-US" dirty="0" smtClean="0"/>
              <a:t>Video games</a:t>
            </a:r>
          </a:p>
          <a:p>
            <a:r>
              <a:rPr lang="en-US" dirty="0" smtClean="0"/>
              <a:t>Shopping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DSM 5 Behavioral Addictions? (only gambling)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sz="4000"/>
              <a:t>Co-Occurring or Concurrent Addictions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Anne Wilson Schaef - “Addictions rarely, if ever, exist in isolation”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Pat Carnes - “It may be one of the greatest, unacknowledged contributions to recidivism in alcoholism is the failure of treatment programs to treat multiple addictions.”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 or more epidemics interacting simultaneously and synergistically (having a greater effect than would be expected by adding the effects of each.</a:t>
            </a:r>
          </a:p>
          <a:p>
            <a:endParaRPr lang="en-US" dirty="0" smtClean="0"/>
          </a:p>
          <a:p>
            <a:r>
              <a:rPr lang="en-US" dirty="0" smtClean="0"/>
              <a:t>http://www.cdc.gov/syndemics/overview-principles.htm</a:t>
            </a:r>
            <a:endParaRPr lang="en-US" dirty="0"/>
          </a:p>
        </p:txBody>
      </p:sp>
      <p:pic>
        <p:nvPicPr>
          <p:cNvPr id="4" name="Picture 3" descr="connection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8200" y="4191000"/>
            <a:ext cx="3606800" cy="2407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8153400" cy="449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Case Study Part 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Break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Focus on Methamphetamine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stant-Lesbian.-Just-Add-Alcohol-T-Shirts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143000" y="315119"/>
            <a:ext cx="62484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i="1"/>
          </a:p>
          <a:p>
            <a:pPr>
              <a:buFont typeface="Wingdings" pitchFamily="2" charset="2"/>
              <a:buNone/>
            </a:pPr>
            <a:endParaRPr lang="en-US" i="1"/>
          </a:p>
          <a:p>
            <a:pPr>
              <a:buFont typeface="Wingdings" pitchFamily="2" charset="2"/>
              <a:buNone/>
            </a:pPr>
            <a:r>
              <a:rPr lang="en-US" i="1"/>
              <a:t>“Remember when we only had black &amp; white tv?  Then came color tv--  it’s the same with methamphetamine and sex”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3200" y="1066800"/>
            <a:ext cx="3589338" cy="5638800"/>
            <a:chOff x="144" y="672"/>
            <a:chExt cx="2544" cy="3552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144" y="672"/>
              <a:ext cx="2544" cy="355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FF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596" y="1118"/>
              <a:ext cx="1" cy="176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565" y="2881"/>
              <a:ext cx="3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565" y="2442"/>
              <a:ext cx="3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565" y="2002"/>
              <a:ext cx="3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565" y="1558"/>
              <a:ext cx="3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565" y="1118"/>
              <a:ext cx="31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596" y="2881"/>
              <a:ext cx="1917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596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699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V="1">
              <a:off x="796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 flipV="1">
              <a:off x="89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5"/>
            <p:cNvSpPr>
              <a:spLocks noChangeShapeType="1"/>
            </p:cNvSpPr>
            <p:nvPr/>
          </p:nvSpPr>
          <p:spPr bwMode="auto">
            <a:xfrm flipV="1">
              <a:off x="1001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V="1">
              <a:off x="109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flipV="1">
              <a:off x="1201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 flipV="1">
              <a:off x="130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V="1">
              <a:off x="1401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 flipV="1">
              <a:off x="150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flipV="1">
              <a:off x="1606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170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 flipV="1">
              <a:off x="1806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 flipV="1">
              <a:off x="190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 flipV="1">
              <a:off x="2011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 flipV="1">
              <a:off x="2108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 flipV="1">
              <a:off x="2211" y="2881"/>
              <a:ext cx="0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V="1">
              <a:off x="231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 flipV="1">
              <a:off x="2410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 flipV="1">
              <a:off x="2513" y="2881"/>
              <a:ext cx="1" cy="2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647" y="2002"/>
              <a:ext cx="103" cy="4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V="1">
              <a:off x="750" y="1956"/>
              <a:ext cx="97" cy="8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847" y="1956"/>
              <a:ext cx="103" cy="3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950" y="1993"/>
              <a:ext cx="102" cy="9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V="1">
              <a:off x="1052" y="1558"/>
              <a:ext cx="98" cy="53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1150" y="1558"/>
              <a:ext cx="102" cy="8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1252" y="1645"/>
              <a:ext cx="103" cy="13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1355" y="1780"/>
              <a:ext cx="97" cy="8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>
              <a:off x="1452" y="1868"/>
              <a:ext cx="102" cy="2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>
              <a:off x="1554" y="1895"/>
              <a:ext cx="103" cy="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>
              <a:off x="1657" y="1905"/>
              <a:ext cx="97" cy="14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42"/>
            <p:cNvSpPr>
              <a:spLocks noChangeShapeType="1"/>
            </p:cNvSpPr>
            <p:nvPr/>
          </p:nvSpPr>
          <p:spPr bwMode="auto">
            <a:xfrm>
              <a:off x="1754" y="1919"/>
              <a:ext cx="103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>
              <a:off x="1857" y="1928"/>
              <a:ext cx="102" cy="2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44"/>
            <p:cNvSpPr>
              <a:spLocks noChangeShapeType="1"/>
            </p:cNvSpPr>
            <p:nvPr/>
          </p:nvSpPr>
          <p:spPr bwMode="auto">
            <a:xfrm>
              <a:off x="1959" y="1956"/>
              <a:ext cx="98" cy="1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>
              <a:off x="2057" y="1974"/>
              <a:ext cx="102" cy="1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159" y="1993"/>
              <a:ext cx="103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2262" y="1993"/>
              <a:ext cx="97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>
              <a:off x="2359" y="1993"/>
              <a:ext cx="103" cy="9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Rectangle 49"/>
            <p:cNvSpPr>
              <a:spLocks noChangeArrowheads="1"/>
            </p:cNvSpPr>
            <p:nvPr/>
          </p:nvSpPr>
          <p:spPr bwMode="auto">
            <a:xfrm>
              <a:off x="611" y="1969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>
              <a:off x="714" y="2011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Rectangle 51"/>
            <p:cNvSpPr>
              <a:spLocks noChangeArrowheads="1"/>
            </p:cNvSpPr>
            <p:nvPr/>
          </p:nvSpPr>
          <p:spPr bwMode="auto">
            <a:xfrm>
              <a:off x="811" y="1923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914" y="1960"/>
              <a:ext cx="66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Rectangle 53"/>
            <p:cNvSpPr>
              <a:spLocks noChangeArrowheads="1"/>
            </p:cNvSpPr>
            <p:nvPr/>
          </p:nvSpPr>
          <p:spPr bwMode="auto">
            <a:xfrm>
              <a:off x="1016" y="2057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1114" y="1525"/>
              <a:ext cx="66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Rectangle 55"/>
            <p:cNvSpPr>
              <a:spLocks noChangeArrowheads="1"/>
            </p:cNvSpPr>
            <p:nvPr/>
          </p:nvSpPr>
          <p:spPr bwMode="auto">
            <a:xfrm>
              <a:off x="1216" y="1613"/>
              <a:ext cx="67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Rectangle 56"/>
            <p:cNvSpPr>
              <a:spLocks noChangeArrowheads="1"/>
            </p:cNvSpPr>
            <p:nvPr/>
          </p:nvSpPr>
          <p:spPr bwMode="auto">
            <a:xfrm>
              <a:off x="1319" y="1747"/>
              <a:ext cx="66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Rectangle 57"/>
            <p:cNvSpPr>
              <a:spLocks noChangeArrowheads="1"/>
            </p:cNvSpPr>
            <p:nvPr/>
          </p:nvSpPr>
          <p:spPr bwMode="auto">
            <a:xfrm>
              <a:off x="1416" y="1835"/>
              <a:ext cx="67" cy="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Rectangle 58"/>
            <p:cNvSpPr>
              <a:spLocks noChangeArrowheads="1"/>
            </p:cNvSpPr>
            <p:nvPr/>
          </p:nvSpPr>
          <p:spPr bwMode="auto">
            <a:xfrm>
              <a:off x="1519" y="1863"/>
              <a:ext cx="66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Rectangle 59"/>
            <p:cNvSpPr>
              <a:spLocks noChangeArrowheads="1"/>
            </p:cNvSpPr>
            <p:nvPr/>
          </p:nvSpPr>
          <p:spPr bwMode="auto">
            <a:xfrm>
              <a:off x="1621" y="1872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Rectangle 60"/>
            <p:cNvSpPr>
              <a:spLocks noChangeArrowheads="1"/>
            </p:cNvSpPr>
            <p:nvPr/>
          </p:nvSpPr>
          <p:spPr bwMode="auto">
            <a:xfrm>
              <a:off x="1718" y="1886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5" name="Rectangle 61"/>
            <p:cNvSpPr>
              <a:spLocks noChangeArrowheads="1"/>
            </p:cNvSpPr>
            <p:nvPr/>
          </p:nvSpPr>
          <p:spPr bwMode="auto">
            <a:xfrm>
              <a:off x="1821" y="1895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Rectangle 62"/>
            <p:cNvSpPr>
              <a:spLocks noChangeArrowheads="1"/>
            </p:cNvSpPr>
            <p:nvPr/>
          </p:nvSpPr>
          <p:spPr bwMode="auto">
            <a:xfrm>
              <a:off x="1923" y="1923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2021" y="1942"/>
              <a:ext cx="66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8" name="Rectangle 64"/>
            <p:cNvSpPr>
              <a:spLocks noChangeArrowheads="1"/>
            </p:cNvSpPr>
            <p:nvPr/>
          </p:nvSpPr>
          <p:spPr bwMode="auto">
            <a:xfrm>
              <a:off x="2123" y="1960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Rectangle 65"/>
            <p:cNvSpPr>
              <a:spLocks noChangeArrowheads="1"/>
            </p:cNvSpPr>
            <p:nvPr/>
          </p:nvSpPr>
          <p:spPr bwMode="auto">
            <a:xfrm>
              <a:off x="2226" y="1969"/>
              <a:ext cx="67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Rectangle 66"/>
            <p:cNvSpPr>
              <a:spLocks noChangeArrowheads="1"/>
            </p:cNvSpPr>
            <p:nvPr/>
          </p:nvSpPr>
          <p:spPr bwMode="auto">
            <a:xfrm>
              <a:off x="2323" y="1960"/>
              <a:ext cx="67" cy="60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1" name="Rectangle 67"/>
            <p:cNvSpPr>
              <a:spLocks noChangeArrowheads="1"/>
            </p:cNvSpPr>
            <p:nvPr/>
          </p:nvSpPr>
          <p:spPr bwMode="auto">
            <a:xfrm>
              <a:off x="2426" y="1969"/>
              <a:ext cx="66" cy="61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Rectangle 68"/>
            <p:cNvSpPr>
              <a:spLocks noChangeArrowheads="1"/>
            </p:cNvSpPr>
            <p:nvPr/>
          </p:nvSpPr>
          <p:spPr bwMode="auto">
            <a:xfrm>
              <a:off x="463" y="2830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3" name="Rectangle 69"/>
            <p:cNvSpPr>
              <a:spLocks noChangeArrowheads="1"/>
            </p:cNvSpPr>
            <p:nvPr/>
          </p:nvSpPr>
          <p:spPr bwMode="auto">
            <a:xfrm>
              <a:off x="406" y="238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4" name="Rectangle 70"/>
            <p:cNvSpPr>
              <a:spLocks noChangeArrowheads="1"/>
            </p:cNvSpPr>
            <p:nvPr/>
          </p:nvSpPr>
          <p:spPr bwMode="auto">
            <a:xfrm>
              <a:off x="349" y="195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5" name="Rectangle 71"/>
            <p:cNvSpPr>
              <a:spLocks noChangeArrowheads="1"/>
            </p:cNvSpPr>
            <p:nvPr/>
          </p:nvSpPr>
          <p:spPr bwMode="auto">
            <a:xfrm>
              <a:off x="349" y="1507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150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6" name="Rectangle 72"/>
            <p:cNvSpPr>
              <a:spLocks noChangeArrowheads="1"/>
            </p:cNvSpPr>
            <p:nvPr/>
          </p:nvSpPr>
          <p:spPr bwMode="auto">
            <a:xfrm>
              <a:off x="349" y="1068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200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7" name="Rectangle 73"/>
            <p:cNvSpPr>
              <a:spLocks noChangeArrowheads="1"/>
            </p:cNvSpPr>
            <p:nvPr/>
          </p:nvSpPr>
          <p:spPr bwMode="auto">
            <a:xfrm>
              <a:off x="621" y="295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8" name="Rectangle 74"/>
            <p:cNvSpPr>
              <a:spLocks noChangeArrowheads="1"/>
            </p:cNvSpPr>
            <p:nvPr/>
          </p:nvSpPr>
          <p:spPr bwMode="auto">
            <a:xfrm>
              <a:off x="1196" y="295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59" name="Rectangle 75"/>
            <p:cNvSpPr>
              <a:spLocks noChangeArrowheads="1"/>
            </p:cNvSpPr>
            <p:nvPr/>
          </p:nvSpPr>
          <p:spPr bwMode="auto">
            <a:xfrm>
              <a:off x="1774" y="2958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120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0" name="Rectangle 76"/>
            <p:cNvSpPr>
              <a:spLocks noChangeArrowheads="1"/>
            </p:cNvSpPr>
            <p:nvPr/>
          </p:nvSpPr>
          <p:spPr bwMode="auto">
            <a:xfrm>
              <a:off x="2380" y="2958"/>
              <a:ext cx="1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180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1" name="Rectangle 77"/>
            <p:cNvSpPr>
              <a:spLocks noChangeArrowheads="1"/>
            </p:cNvSpPr>
            <p:nvPr/>
          </p:nvSpPr>
          <p:spPr bwMode="auto">
            <a:xfrm>
              <a:off x="1308" y="3107"/>
              <a:ext cx="65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Time (min)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2" name="Rectangle 78"/>
            <p:cNvSpPr>
              <a:spLocks noChangeArrowheads="1"/>
            </p:cNvSpPr>
            <p:nvPr/>
          </p:nvSpPr>
          <p:spPr bwMode="auto">
            <a:xfrm rot="16200000">
              <a:off x="-328" y="2015"/>
              <a:ext cx="11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% of Basal DA Output</a:t>
              </a:r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42063" name="Rectangle 79"/>
            <p:cNvSpPr>
              <a:spLocks noChangeArrowheads="1"/>
            </p:cNvSpPr>
            <p:nvPr/>
          </p:nvSpPr>
          <p:spPr bwMode="auto">
            <a:xfrm>
              <a:off x="1705" y="1220"/>
              <a:ext cx="58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NAc shell</a:t>
              </a:r>
              <a:b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</a:b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>
              <a:off x="652" y="2439"/>
              <a:ext cx="851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5" name="Line 81"/>
            <p:cNvSpPr>
              <a:spLocks noChangeShapeType="1"/>
            </p:cNvSpPr>
            <p:nvPr/>
          </p:nvSpPr>
          <p:spPr bwMode="auto">
            <a:xfrm>
              <a:off x="652" y="2385"/>
              <a:ext cx="0" cy="1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1503" y="2385"/>
              <a:ext cx="0" cy="1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>
              <a:off x="1050" y="2385"/>
              <a:ext cx="0" cy="1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8" name="Rectangle 84"/>
            <p:cNvSpPr>
              <a:spLocks noChangeArrowheads="1"/>
            </p:cNvSpPr>
            <p:nvPr/>
          </p:nvSpPr>
          <p:spPr bwMode="auto">
            <a:xfrm>
              <a:off x="670" y="2283"/>
              <a:ext cx="34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Empty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69" name="Rectangle 85"/>
            <p:cNvSpPr>
              <a:spLocks noChangeArrowheads="1"/>
            </p:cNvSpPr>
            <p:nvPr/>
          </p:nvSpPr>
          <p:spPr bwMode="auto">
            <a:xfrm>
              <a:off x="737" y="2470"/>
              <a:ext cx="2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Box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70" name="Rectangle 86"/>
            <p:cNvSpPr>
              <a:spLocks noChangeArrowheads="1"/>
            </p:cNvSpPr>
            <p:nvPr/>
          </p:nvSpPr>
          <p:spPr bwMode="auto">
            <a:xfrm>
              <a:off x="1058" y="2470"/>
              <a:ext cx="42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Feeding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071" name="Rectangle 87"/>
            <p:cNvSpPr>
              <a:spLocks noChangeArrowheads="1"/>
            </p:cNvSpPr>
            <p:nvPr/>
          </p:nvSpPr>
          <p:spPr bwMode="auto">
            <a:xfrm>
              <a:off x="1035" y="3792"/>
              <a:ext cx="13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FFFF00"/>
                  </a:solidFill>
                  <a:latin typeface="Times New Roman" pitchFamily="18" charset="0"/>
                </a:rPr>
                <a:t>Source: Di Chiara et al.</a:t>
              </a:r>
            </a:p>
          </p:txBody>
        </p:sp>
        <p:sp>
          <p:nvSpPr>
            <p:cNvPr id="42072" name="Text Box 88"/>
            <p:cNvSpPr txBox="1">
              <a:spLocks noChangeArrowheads="1"/>
            </p:cNvSpPr>
            <p:nvPr/>
          </p:nvSpPr>
          <p:spPr bwMode="auto">
            <a:xfrm>
              <a:off x="1008" y="777"/>
              <a:ext cx="7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FFFF00"/>
                  </a:solidFill>
                  <a:latin typeface="Times New Roman" pitchFamily="18" charset="0"/>
                </a:rPr>
                <a:t>FOOD</a:t>
              </a:r>
            </a:p>
          </p:txBody>
        </p:sp>
      </p:grp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995738" y="1066800"/>
            <a:ext cx="5013325" cy="5638800"/>
            <a:chOff x="2832" y="672"/>
            <a:chExt cx="3552" cy="3552"/>
          </a:xfrm>
        </p:grpSpPr>
        <p:sp>
          <p:nvSpPr>
            <p:cNvPr id="42074" name="Rectangle 90"/>
            <p:cNvSpPr>
              <a:spLocks noChangeArrowheads="1"/>
            </p:cNvSpPr>
            <p:nvPr/>
          </p:nvSpPr>
          <p:spPr bwMode="auto">
            <a:xfrm>
              <a:off x="2832" y="672"/>
              <a:ext cx="3552" cy="355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FF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5" name="Rectangle 91"/>
            <p:cNvSpPr>
              <a:spLocks noChangeArrowheads="1"/>
            </p:cNvSpPr>
            <p:nvPr/>
          </p:nvSpPr>
          <p:spPr bwMode="auto">
            <a:xfrm>
              <a:off x="5213" y="2906"/>
              <a:ext cx="815" cy="23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>
              <a:off x="3501" y="1771"/>
              <a:ext cx="1" cy="107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>
              <a:off x="3626" y="1392"/>
              <a:ext cx="1" cy="1458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8" name="Line 94"/>
            <p:cNvSpPr>
              <a:spLocks noChangeShapeType="1"/>
            </p:cNvSpPr>
            <p:nvPr/>
          </p:nvSpPr>
          <p:spPr bwMode="auto">
            <a:xfrm>
              <a:off x="4917" y="1798"/>
              <a:ext cx="1" cy="1052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>
              <a:off x="5027" y="1823"/>
              <a:ext cx="1" cy="102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Line 96"/>
            <p:cNvSpPr>
              <a:spLocks noChangeShapeType="1"/>
            </p:cNvSpPr>
            <p:nvPr/>
          </p:nvSpPr>
          <p:spPr bwMode="auto">
            <a:xfrm>
              <a:off x="5211" y="1763"/>
              <a:ext cx="1" cy="108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1" name="Line 97"/>
            <p:cNvSpPr>
              <a:spLocks noChangeShapeType="1"/>
            </p:cNvSpPr>
            <p:nvPr/>
          </p:nvSpPr>
          <p:spPr bwMode="auto">
            <a:xfrm>
              <a:off x="5327" y="1643"/>
              <a:ext cx="0" cy="120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Line 98"/>
            <p:cNvSpPr>
              <a:spLocks noChangeShapeType="1"/>
            </p:cNvSpPr>
            <p:nvPr/>
          </p:nvSpPr>
          <p:spPr bwMode="auto">
            <a:xfrm>
              <a:off x="3353" y="1101"/>
              <a:ext cx="0" cy="88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3" name="Line 99"/>
            <p:cNvSpPr>
              <a:spLocks noChangeShapeType="1"/>
            </p:cNvSpPr>
            <p:nvPr/>
          </p:nvSpPr>
          <p:spPr bwMode="auto">
            <a:xfrm>
              <a:off x="3327" y="1546"/>
              <a:ext cx="26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4" name="Line 100"/>
            <p:cNvSpPr>
              <a:spLocks noChangeShapeType="1"/>
            </p:cNvSpPr>
            <p:nvPr/>
          </p:nvSpPr>
          <p:spPr bwMode="auto">
            <a:xfrm>
              <a:off x="3327" y="1101"/>
              <a:ext cx="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5" name="Line 101"/>
            <p:cNvSpPr>
              <a:spLocks noChangeShapeType="1"/>
            </p:cNvSpPr>
            <p:nvPr/>
          </p:nvSpPr>
          <p:spPr bwMode="auto">
            <a:xfrm flipV="1">
              <a:off x="3427" y="1546"/>
              <a:ext cx="143" cy="39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6" name="Line 102"/>
            <p:cNvSpPr>
              <a:spLocks noChangeShapeType="1"/>
            </p:cNvSpPr>
            <p:nvPr/>
          </p:nvSpPr>
          <p:spPr bwMode="auto">
            <a:xfrm flipV="1">
              <a:off x="3570" y="1101"/>
              <a:ext cx="147" cy="4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7" name="Line 103"/>
            <p:cNvSpPr>
              <a:spLocks noChangeShapeType="1"/>
            </p:cNvSpPr>
            <p:nvPr/>
          </p:nvSpPr>
          <p:spPr bwMode="auto">
            <a:xfrm>
              <a:off x="3717" y="1101"/>
              <a:ext cx="142" cy="17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8" name="Line 104"/>
            <p:cNvSpPr>
              <a:spLocks noChangeShapeType="1"/>
            </p:cNvSpPr>
            <p:nvPr/>
          </p:nvSpPr>
          <p:spPr bwMode="auto">
            <a:xfrm>
              <a:off x="3859" y="1279"/>
              <a:ext cx="143" cy="10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9" name="Line 105"/>
            <p:cNvSpPr>
              <a:spLocks noChangeShapeType="1"/>
            </p:cNvSpPr>
            <p:nvPr/>
          </p:nvSpPr>
          <p:spPr bwMode="auto">
            <a:xfrm flipV="1">
              <a:off x="4002" y="1339"/>
              <a:ext cx="147" cy="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0" name="Line 106"/>
            <p:cNvSpPr>
              <a:spLocks noChangeShapeType="1"/>
            </p:cNvSpPr>
            <p:nvPr/>
          </p:nvSpPr>
          <p:spPr bwMode="auto">
            <a:xfrm>
              <a:off x="4149" y="1339"/>
              <a:ext cx="143" cy="118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1" name="Line 107"/>
            <p:cNvSpPr>
              <a:spLocks noChangeShapeType="1"/>
            </p:cNvSpPr>
            <p:nvPr/>
          </p:nvSpPr>
          <p:spPr bwMode="auto">
            <a:xfrm flipV="1">
              <a:off x="4292" y="1445"/>
              <a:ext cx="147" cy="1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2" name="Line 108"/>
            <p:cNvSpPr>
              <a:spLocks noChangeShapeType="1"/>
            </p:cNvSpPr>
            <p:nvPr/>
          </p:nvSpPr>
          <p:spPr bwMode="auto">
            <a:xfrm>
              <a:off x="4578" y="1481"/>
              <a:ext cx="98" cy="5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3" name="Line 109"/>
            <p:cNvSpPr>
              <a:spLocks noChangeShapeType="1"/>
            </p:cNvSpPr>
            <p:nvPr/>
          </p:nvSpPr>
          <p:spPr bwMode="auto">
            <a:xfrm>
              <a:off x="4676" y="1533"/>
              <a:ext cx="147" cy="21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4" name="Line 110"/>
            <p:cNvSpPr>
              <a:spLocks noChangeShapeType="1"/>
            </p:cNvSpPr>
            <p:nvPr/>
          </p:nvSpPr>
          <p:spPr bwMode="auto">
            <a:xfrm>
              <a:off x="4823" y="1748"/>
              <a:ext cx="142" cy="6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5" name="Line 111"/>
            <p:cNvSpPr>
              <a:spLocks noChangeShapeType="1"/>
            </p:cNvSpPr>
            <p:nvPr/>
          </p:nvSpPr>
          <p:spPr bwMode="auto">
            <a:xfrm>
              <a:off x="4965" y="1808"/>
              <a:ext cx="143" cy="2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6" name="Line 112"/>
            <p:cNvSpPr>
              <a:spLocks noChangeShapeType="1"/>
            </p:cNvSpPr>
            <p:nvPr/>
          </p:nvSpPr>
          <p:spPr bwMode="auto">
            <a:xfrm flipV="1">
              <a:off x="5108" y="1719"/>
              <a:ext cx="147" cy="1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7" name="Line 113"/>
            <p:cNvSpPr>
              <a:spLocks noChangeShapeType="1"/>
            </p:cNvSpPr>
            <p:nvPr/>
          </p:nvSpPr>
          <p:spPr bwMode="auto">
            <a:xfrm flipV="1">
              <a:off x="5255" y="1562"/>
              <a:ext cx="143" cy="15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>
              <a:off x="5398" y="1562"/>
              <a:ext cx="147" cy="202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9" name="Line 115"/>
            <p:cNvSpPr>
              <a:spLocks noChangeShapeType="1"/>
            </p:cNvSpPr>
            <p:nvPr/>
          </p:nvSpPr>
          <p:spPr bwMode="auto">
            <a:xfrm flipV="1">
              <a:off x="5545" y="1748"/>
              <a:ext cx="143" cy="1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0" name="Line 116"/>
            <p:cNvSpPr>
              <a:spLocks noChangeShapeType="1"/>
            </p:cNvSpPr>
            <p:nvPr/>
          </p:nvSpPr>
          <p:spPr bwMode="auto">
            <a:xfrm>
              <a:off x="5688" y="1748"/>
              <a:ext cx="143" cy="6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1" name="Rectangle 117"/>
            <p:cNvSpPr>
              <a:spLocks noChangeArrowheads="1"/>
            </p:cNvSpPr>
            <p:nvPr/>
          </p:nvSpPr>
          <p:spPr bwMode="auto">
            <a:xfrm>
              <a:off x="3397" y="1913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2" name="Rectangle 118"/>
            <p:cNvSpPr>
              <a:spLocks noChangeArrowheads="1"/>
            </p:cNvSpPr>
            <p:nvPr/>
          </p:nvSpPr>
          <p:spPr bwMode="auto">
            <a:xfrm>
              <a:off x="3539" y="1517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3" name="Rectangle 119"/>
            <p:cNvSpPr>
              <a:spLocks noChangeArrowheads="1"/>
            </p:cNvSpPr>
            <p:nvPr/>
          </p:nvSpPr>
          <p:spPr bwMode="auto">
            <a:xfrm>
              <a:off x="3686" y="1073"/>
              <a:ext cx="57" cy="5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4" name="Rectangle 120"/>
            <p:cNvSpPr>
              <a:spLocks noChangeArrowheads="1"/>
            </p:cNvSpPr>
            <p:nvPr/>
          </p:nvSpPr>
          <p:spPr bwMode="auto">
            <a:xfrm>
              <a:off x="3829" y="1250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5" name="Rectangle 121"/>
            <p:cNvSpPr>
              <a:spLocks noChangeArrowheads="1"/>
            </p:cNvSpPr>
            <p:nvPr/>
          </p:nvSpPr>
          <p:spPr bwMode="auto">
            <a:xfrm>
              <a:off x="3972" y="1356"/>
              <a:ext cx="56" cy="5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6" name="Rectangle 122"/>
            <p:cNvSpPr>
              <a:spLocks noChangeArrowheads="1"/>
            </p:cNvSpPr>
            <p:nvPr/>
          </p:nvSpPr>
          <p:spPr bwMode="auto">
            <a:xfrm>
              <a:off x="4119" y="1311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7" name="Rectangle 123"/>
            <p:cNvSpPr>
              <a:spLocks noChangeArrowheads="1"/>
            </p:cNvSpPr>
            <p:nvPr/>
          </p:nvSpPr>
          <p:spPr bwMode="auto">
            <a:xfrm>
              <a:off x="4262" y="1428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8" name="Rectangle 124"/>
            <p:cNvSpPr>
              <a:spLocks noChangeArrowheads="1"/>
            </p:cNvSpPr>
            <p:nvPr/>
          </p:nvSpPr>
          <p:spPr bwMode="auto">
            <a:xfrm>
              <a:off x="4409" y="1416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125"/>
            <p:cNvSpPr>
              <a:spLocks noChangeArrowheads="1"/>
            </p:cNvSpPr>
            <p:nvPr/>
          </p:nvSpPr>
          <p:spPr bwMode="auto">
            <a:xfrm>
              <a:off x="4645" y="1505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126"/>
            <p:cNvSpPr>
              <a:spLocks noChangeArrowheads="1"/>
            </p:cNvSpPr>
            <p:nvPr/>
          </p:nvSpPr>
          <p:spPr bwMode="auto">
            <a:xfrm>
              <a:off x="4792" y="1719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127"/>
            <p:cNvSpPr>
              <a:spLocks noChangeArrowheads="1"/>
            </p:cNvSpPr>
            <p:nvPr/>
          </p:nvSpPr>
          <p:spPr bwMode="auto">
            <a:xfrm>
              <a:off x="4935" y="1780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Rectangle 128"/>
            <p:cNvSpPr>
              <a:spLocks noChangeArrowheads="1"/>
            </p:cNvSpPr>
            <p:nvPr/>
          </p:nvSpPr>
          <p:spPr bwMode="auto">
            <a:xfrm>
              <a:off x="5078" y="1800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3" name="Rectangle 129"/>
            <p:cNvSpPr>
              <a:spLocks noChangeArrowheads="1"/>
            </p:cNvSpPr>
            <p:nvPr/>
          </p:nvSpPr>
          <p:spPr bwMode="auto">
            <a:xfrm>
              <a:off x="5225" y="1691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Rectangle 130"/>
            <p:cNvSpPr>
              <a:spLocks noChangeArrowheads="1"/>
            </p:cNvSpPr>
            <p:nvPr/>
          </p:nvSpPr>
          <p:spPr bwMode="auto">
            <a:xfrm>
              <a:off x="5368" y="1533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5" name="Rectangle 131"/>
            <p:cNvSpPr>
              <a:spLocks noChangeArrowheads="1"/>
            </p:cNvSpPr>
            <p:nvPr/>
          </p:nvSpPr>
          <p:spPr bwMode="auto">
            <a:xfrm>
              <a:off x="5515" y="1736"/>
              <a:ext cx="56" cy="5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6" name="Rectangle 132"/>
            <p:cNvSpPr>
              <a:spLocks noChangeArrowheads="1"/>
            </p:cNvSpPr>
            <p:nvPr/>
          </p:nvSpPr>
          <p:spPr bwMode="auto">
            <a:xfrm>
              <a:off x="5658" y="1719"/>
              <a:ext cx="56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Rectangle 133"/>
            <p:cNvSpPr>
              <a:spLocks noChangeArrowheads="1"/>
            </p:cNvSpPr>
            <p:nvPr/>
          </p:nvSpPr>
          <p:spPr bwMode="auto">
            <a:xfrm>
              <a:off x="5800" y="1780"/>
              <a:ext cx="57" cy="53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8" name="Rectangle 134"/>
            <p:cNvSpPr>
              <a:spLocks noChangeArrowheads="1"/>
            </p:cNvSpPr>
            <p:nvPr/>
          </p:nvSpPr>
          <p:spPr bwMode="auto">
            <a:xfrm>
              <a:off x="3146" y="1942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19" name="Rectangle 135"/>
            <p:cNvSpPr>
              <a:spLocks noChangeArrowheads="1"/>
            </p:cNvSpPr>
            <p:nvPr/>
          </p:nvSpPr>
          <p:spPr bwMode="auto">
            <a:xfrm>
              <a:off x="3146" y="150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150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20" name="Rectangle 136"/>
            <p:cNvSpPr>
              <a:spLocks noChangeArrowheads="1"/>
            </p:cNvSpPr>
            <p:nvPr/>
          </p:nvSpPr>
          <p:spPr bwMode="auto">
            <a:xfrm>
              <a:off x="3146" y="1056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200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21" name="Rectangle 137"/>
            <p:cNvSpPr>
              <a:spLocks noChangeArrowheads="1"/>
            </p:cNvSpPr>
            <p:nvPr/>
          </p:nvSpPr>
          <p:spPr bwMode="auto">
            <a:xfrm rot="16200000">
              <a:off x="2209" y="1811"/>
              <a:ext cx="164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DA Concentration (% Baseline)</a:t>
              </a:r>
              <a:endParaRPr lang="en-US" sz="1400">
                <a:latin typeface="Times New Roman" pitchFamily="18" charset="0"/>
              </a:endParaRPr>
            </a:p>
          </p:txBody>
        </p:sp>
        <p:grpSp>
          <p:nvGrpSpPr>
            <p:cNvPr id="4" name="Group 138"/>
            <p:cNvGrpSpPr>
              <a:grpSpLocks/>
            </p:cNvGrpSpPr>
            <p:nvPr/>
          </p:nvGrpSpPr>
          <p:grpSpPr bwMode="auto">
            <a:xfrm>
              <a:off x="4323" y="3408"/>
              <a:ext cx="717" cy="320"/>
              <a:chOff x="509" y="3092"/>
              <a:chExt cx="994" cy="475"/>
            </a:xfrm>
          </p:grpSpPr>
          <p:sp>
            <p:nvSpPr>
              <p:cNvPr id="42123" name="Rectangle 139"/>
              <p:cNvSpPr>
                <a:spLocks noChangeArrowheads="1"/>
              </p:cNvSpPr>
              <p:nvPr/>
            </p:nvSpPr>
            <p:spPr bwMode="auto">
              <a:xfrm>
                <a:off x="509" y="3121"/>
                <a:ext cx="73" cy="72"/>
              </a:xfrm>
              <a:prstGeom prst="rect">
                <a:avLst/>
              </a:prstGeom>
              <a:solidFill>
                <a:srgbClr val="00CC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Rectangle 140"/>
              <p:cNvSpPr>
                <a:spLocks noChangeArrowheads="1"/>
              </p:cNvSpPr>
              <p:nvPr/>
            </p:nvSpPr>
            <p:spPr bwMode="auto">
              <a:xfrm>
                <a:off x="629" y="3092"/>
                <a:ext cx="47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Mounts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2125" name="Rectangle 141"/>
              <p:cNvSpPr>
                <a:spLocks noChangeArrowheads="1"/>
              </p:cNvSpPr>
              <p:nvPr/>
            </p:nvSpPr>
            <p:spPr bwMode="auto">
              <a:xfrm>
                <a:off x="510" y="3275"/>
                <a:ext cx="72" cy="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Rectangle 142"/>
              <p:cNvSpPr>
                <a:spLocks noChangeArrowheads="1"/>
              </p:cNvSpPr>
              <p:nvPr/>
            </p:nvSpPr>
            <p:spPr bwMode="auto">
              <a:xfrm>
                <a:off x="629" y="3245"/>
                <a:ext cx="87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Intromissions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2127" name="Rectangle 143"/>
              <p:cNvSpPr>
                <a:spLocks noChangeArrowheads="1"/>
              </p:cNvSpPr>
              <p:nvPr/>
            </p:nvSpPr>
            <p:spPr bwMode="auto">
              <a:xfrm>
                <a:off x="509" y="3420"/>
                <a:ext cx="73" cy="72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Rectangle 144"/>
              <p:cNvSpPr>
                <a:spLocks noChangeArrowheads="1"/>
              </p:cNvSpPr>
              <p:nvPr/>
            </p:nvSpPr>
            <p:spPr bwMode="auto">
              <a:xfrm>
                <a:off x="629" y="3397"/>
                <a:ext cx="785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Ejaculations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>
              <a:off x="3327" y="1986"/>
              <a:ext cx="26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0" name="Rectangle 146"/>
            <p:cNvSpPr>
              <a:spLocks noChangeArrowheads="1"/>
            </p:cNvSpPr>
            <p:nvPr/>
          </p:nvSpPr>
          <p:spPr bwMode="auto">
            <a:xfrm>
              <a:off x="6040" y="2000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>
              <a:off x="4612" y="3144"/>
              <a:ext cx="1301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 flipV="1">
              <a:off x="3356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 flipV="1">
              <a:off x="3503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 flipV="1">
              <a:off x="3645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5" name="Line 151"/>
            <p:cNvSpPr>
              <a:spLocks noChangeShapeType="1"/>
            </p:cNvSpPr>
            <p:nvPr/>
          </p:nvSpPr>
          <p:spPr bwMode="auto">
            <a:xfrm flipV="1">
              <a:off x="3792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6" name="Line 152"/>
            <p:cNvSpPr>
              <a:spLocks noChangeShapeType="1"/>
            </p:cNvSpPr>
            <p:nvPr/>
          </p:nvSpPr>
          <p:spPr bwMode="auto">
            <a:xfrm flipV="1">
              <a:off x="3935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 flipV="1">
              <a:off x="4082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8" name="Line 154"/>
            <p:cNvSpPr>
              <a:spLocks noChangeShapeType="1"/>
            </p:cNvSpPr>
            <p:nvPr/>
          </p:nvSpPr>
          <p:spPr bwMode="auto">
            <a:xfrm flipV="1">
              <a:off x="4225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9" name="Line 155"/>
            <p:cNvSpPr>
              <a:spLocks noChangeShapeType="1"/>
            </p:cNvSpPr>
            <p:nvPr/>
          </p:nvSpPr>
          <p:spPr bwMode="auto">
            <a:xfrm flipV="1">
              <a:off x="4368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56"/>
            <p:cNvGrpSpPr>
              <a:grpSpLocks/>
            </p:cNvGrpSpPr>
            <p:nvPr/>
          </p:nvGrpSpPr>
          <p:grpSpPr bwMode="auto">
            <a:xfrm>
              <a:off x="4515" y="2844"/>
              <a:ext cx="96" cy="323"/>
              <a:chOff x="3073" y="3931"/>
              <a:chExt cx="134" cy="36"/>
            </a:xfrm>
          </p:grpSpPr>
          <p:sp>
            <p:nvSpPr>
              <p:cNvPr id="42141" name="Line 157"/>
              <p:cNvSpPr>
                <a:spLocks noChangeShapeType="1"/>
              </p:cNvSpPr>
              <p:nvPr/>
            </p:nvSpPr>
            <p:spPr bwMode="auto">
              <a:xfrm flipV="1">
                <a:off x="3073" y="3931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Line 158"/>
              <p:cNvSpPr>
                <a:spLocks noChangeShapeType="1"/>
              </p:cNvSpPr>
              <p:nvPr/>
            </p:nvSpPr>
            <p:spPr bwMode="auto">
              <a:xfrm flipV="1">
                <a:off x="3206" y="3931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43" name="Line 159"/>
            <p:cNvSpPr>
              <a:spLocks noChangeShapeType="1"/>
            </p:cNvSpPr>
            <p:nvPr/>
          </p:nvSpPr>
          <p:spPr bwMode="auto">
            <a:xfrm flipV="1">
              <a:off x="4758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4" name="Line 160"/>
            <p:cNvSpPr>
              <a:spLocks noChangeShapeType="1"/>
            </p:cNvSpPr>
            <p:nvPr/>
          </p:nvSpPr>
          <p:spPr bwMode="auto">
            <a:xfrm flipV="1">
              <a:off x="4901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5" name="Line 161"/>
            <p:cNvSpPr>
              <a:spLocks noChangeShapeType="1"/>
            </p:cNvSpPr>
            <p:nvPr/>
          </p:nvSpPr>
          <p:spPr bwMode="auto">
            <a:xfrm flipV="1">
              <a:off x="5043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6" name="Line 162"/>
            <p:cNvSpPr>
              <a:spLocks noChangeShapeType="1"/>
            </p:cNvSpPr>
            <p:nvPr/>
          </p:nvSpPr>
          <p:spPr bwMode="auto">
            <a:xfrm flipV="1">
              <a:off x="5190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7" name="Line 163"/>
            <p:cNvSpPr>
              <a:spLocks noChangeShapeType="1"/>
            </p:cNvSpPr>
            <p:nvPr/>
          </p:nvSpPr>
          <p:spPr bwMode="auto">
            <a:xfrm flipV="1">
              <a:off x="5333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8" name="Line 164"/>
            <p:cNvSpPr>
              <a:spLocks noChangeShapeType="1"/>
            </p:cNvSpPr>
            <p:nvPr/>
          </p:nvSpPr>
          <p:spPr bwMode="auto">
            <a:xfrm flipV="1">
              <a:off x="5480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9" name="Line 165"/>
            <p:cNvSpPr>
              <a:spLocks noChangeShapeType="1"/>
            </p:cNvSpPr>
            <p:nvPr/>
          </p:nvSpPr>
          <p:spPr bwMode="auto">
            <a:xfrm flipV="1">
              <a:off x="5623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 flipV="1">
              <a:off x="5770" y="3143"/>
              <a:ext cx="1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1" name="Line 167"/>
            <p:cNvSpPr>
              <a:spLocks noChangeShapeType="1"/>
            </p:cNvSpPr>
            <p:nvPr/>
          </p:nvSpPr>
          <p:spPr bwMode="auto">
            <a:xfrm flipV="1">
              <a:off x="5913" y="3143"/>
              <a:ext cx="0" cy="2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2" name="Line 168"/>
            <p:cNvSpPr>
              <a:spLocks noChangeShapeType="1"/>
            </p:cNvSpPr>
            <p:nvPr/>
          </p:nvSpPr>
          <p:spPr bwMode="auto">
            <a:xfrm>
              <a:off x="3356" y="3144"/>
              <a:ext cx="116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3" name="Line 169"/>
            <p:cNvSpPr>
              <a:spLocks noChangeShapeType="1"/>
            </p:cNvSpPr>
            <p:nvPr/>
          </p:nvSpPr>
          <p:spPr bwMode="auto">
            <a:xfrm>
              <a:off x="4436" y="1442"/>
              <a:ext cx="80" cy="4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4" name="Line 170"/>
            <p:cNvSpPr>
              <a:spLocks noChangeShapeType="1"/>
            </p:cNvSpPr>
            <p:nvPr/>
          </p:nvSpPr>
          <p:spPr bwMode="auto">
            <a:xfrm flipH="1">
              <a:off x="4492" y="1440"/>
              <a:ext cx="46" cy="8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5" name="Line 171"/>
            <p:cNvSpPr>
              <a:spLocks noChangeShapeType="1"/>
            </p:cNvSpPr>
            <p:nvPr/>
          </p:nvSpPr>
          <p:spPr bwMode="auto">
            <a:xfrm flipH="1">
              <a:off x="4553" y="1448"/>
              <a:ext cx="45" cy="8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6" name="Rectangle 172"/>
            <p:cNvSpPr>
              <a:spLocks noChangeArrowheads="1"/>
            </p:cNvSpPr>
            <p:nvPr/>
          </p:nvSpPr>
          <p:spPr bwMode="auto">
            <a:xfrm>
              <a:off x="3667" y="2587"/>
              <a:ext cx="30" cy="263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7" name="Rectangle 173"/>
            <p:cNvSpPr>
              <a:spLocks noChangeArrowheads="1"/>
            </p:cNvSpPr>
            <p:nvPr/>
          </p:nvSpPr>
          <p:spPr bwMode="auto">
            <a:xfrm>
              <a:off x="3810" y="2708"/>
              <a:ext cx="35" cy="142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8" name="Rectangle 174"/>
            <p:cNvSpPr>
              <a:spLocks noChangeArrowheads="1"/>
            </p:cNvSpPr>
            <p:nvPr/>
          </p:nvSpPr>
          <p:spPr bwMode="auto">
            <a:xfrm>
              <a:off x="3958" y="2615"/>
              <a:ext cx="31" cy="235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9" name="Rectangle 175"/>
            <p:cNvSpPr>
              <a:spLocks noChangeArrowheads="1"/>
            </p:cNvSpPr>
            <p:nvPr/>
          </p:nvSpPr>
          <p:spPr bwMode="auto">
            <a:xfrm>
              <a:off x="4102" y="2684"/>
              <a:ext cx="30" cy="166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0" name="Rectangle 176"/>
            <p:cNvSpPr>
              <a:spLocks noChangeArrowheads="1"/>
            </p:cNvSpPr>
            <p:nvPr/>
          </p:nvSpPr>
          <p:spPr bwMode="auto">
            <a:xfrm>
              <a:off x="4245" y="2562"/>
              <a:ext cx="31" cy="28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1" name="Rectangle 177"/>
            <p:cNvSpPr>
              <a:spLocks noChangeArrowheads="1"/>
            </p:cNvSpPr>
            <p:nvPr/>
          </p:nvSpPr>
          <p:spPr bwMode="auto">
            <a:xfrm>
              <a:off x="4389" y="2740"/>
              <a:ext cx="31" cy="11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2" name="Rectangle 178"/>
            <p:cNvSpPr>
              <a:spLocks noChangeArrowheads="1"/>
            </p:cNvSpPr>
            <p:nvPr/>
          </p:nvSpPr>
          <p:spPr bwMode="auto">
            <a:xfrm>
              <a:off x="5443" y="2510"/>
              <a:ext cx="30" cy="34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3" name="Rectangle 179"/>
            <p:cNvSpPr>
              <a:spLocks noChangeArrowheads="1"/>
            </p:cNvSpPr>
            <p:nvPr/>
          </p:nvSpPr>
          <p:spPr bwMode="auto">
            <a:xfrm>
              <a:off x="5586" y="2720"/>
              <a:ext cx="30" cy="13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4" name="Rectangle 180"/>
            <p:cNvSpPr>
              <a:spLocks noChangeArrowheads="1"/>
            </p:cNvSpPr>
            <p:nvPr/>
          </p:nvSpPr>
          <p:spPr bwMode="auto">
            <a:xfrm>
              <a:off x="5730" y="2773"/>
              <a:ext cx="34" cy="77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5" name="Rectangle 181"/>
            <p:cNvSpPr>
              <a:spLocks noChangeArrowheads="1"/>
            </p:cNvSpPr>
            <p:nvPr/>
          </p:nvSpPr>
          <p:spPr bwMode="auto">
            <a:xfrm>
              <a:off x="5877" y="2810"/>
              <a:ext cx="31" cy="40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6" name="Rectangle 182"/>
            <p:cNvSpPr>
              <a:spLocks noChangeArrowheads="1"/>
            </p:cNvSpPr>
            <p:nvPr/>
          </p:nvSpPr>
          <p:spPr bwMode="auto">
            <a:xfrm>
              <a:off x="3697" y="2064"/>
              <a:ext cx="35" cy="78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Rectangle 183"/>
            <p:cNvSpPr>
              <a:spLocks noChangeArrowheads="1"/>
            </p:cNvSpPr>
            <p:nvPr/>
          </p:nvSpPr>
          <p:spPr bwMode="auto">
            <a:xfrm>
              <a:off x="3845" y="2433"/>
              <a:ext cx="30" cy="41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8" name="Rectangle 184"/>
            <p:cNvSpPr>
              <a:spLocks noChangeArrowheads="1"/>
            </p:cNvSpPr>
            <p:nvPr/>
          </p:nvSpPr>
          <p:spPr bwMode="auto">
            <a:xfrm>
              <a:off x="3989" y="2380"/>
              <a:ext cx="34" cy="47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9" name="Rectangle 185"/>
            <p:cNvSpPr>
              <a:spLocks noChangeArrowheads="1"/>
            </p:cNvSpPr>
            <p:nvPr/>
          </p:nvSpPr>
          <p:spPr bwMode="auto">
            <a:xfrm>
              <a:off x="4132" y="2639"/>
              <a:ext cx="35" cy="21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0" name="Rectangle 186"/>
            <p:cNvSpPr>
              <a:spLocks noChangeArrowheads="1"/>
            </p:cNvSpPr>
            <p:nvPr/>
          </p:nvSpPr>
          <p:spPr bwMode="auto">
            <a:xfrm>
              <a:off x="4276" y="2457"/>
              <a:ext cx="35" cy="39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1" name="Rectangle 187"/>
            <p:cNvSpPr>
              <a:spLocks noChangeArrowheads="1"/>
            </p:cNvSpPr>
            <p:nvPr/>
          </p:nvSpPr>
          <p:spPr bwMode="auto">
            <a:xfrm>
              <a:off x="4420" y="2587"/>
              <a:ext cx="34" cy="26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2" name="Rectangle 188"/>
            <p:cNvSpPr>
              <a:spLocks noChangeArrowheads="1"/>
            </p:cNvSpPr>
            <p:nvPr/>
          </p:nvSpPr>
          <p:spPr bwMode="auto">
            <a:xfrm>
              <a:off x="5473" y="2433"/>
              <a:ext cx="35" cy="41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3" name="Rectangle 189"/>
            <p:cNvSpPr>
              <a:spLocks noChangeArrowheads="1"/>
            </p:cNvSpPr>
            <p:nvPr/>
          </p:nvSpPr>
          <p:spPr bwMode="auto">
            <a:xfrm>
              <a:off x="5616" y="2773"/>
              <a:ext cx="35" cy="7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4" name="Rectangle 190"/>
            <p:cNvSpPr>
              <a:spLocks noChangeArrowheads="1"/>
            </p:cNvSpPr>
            <p:nvPr/>
          </p:nvSpPr>
          <p:spPr bwMode="auto">
            <a:xfrm>
              <a:off x="5764" y="2760"/>
              <a:ext cx="31" cy="9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5" name="Rectangle 191"/>
            <p:cNvSpPr>
              <a:spLocks noChangeArrowheads="1"/>
            </p:cNvSpPr>
            <p:nvPr/>
          </p:nvSpPr>
          <p:spPr bwMode="auto">
            <a:xfrm>
              <a:off x="5908" y="2810"/>
              <a:ext cx="35" cy="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6" name="Rectangle 192"/>
            <p:cNvSpPr>
              <a:spLocks noChangeArrowheads="1"/>
            </p:cNvSpPr>
            <p:nvPr/>
          </p:nvSpPr>
          <p:spPr bwMode="auto">
            <a:xfrm>
              <a:off x="3732" y="2798"/>
              <a:ext cx="30" cy="5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7" name="Rectangle 193"/>
            <p:cNvSpPr>
              <a:spLocks noChangeArrowheads="1"/>
            </p:cNvSpPr>
            <p:nvPr/>
          </p:nvSpPr>
          <p:spPr bwMode="auto">
            <a:xfrm>
              <a:off x="3875" y="2785"/>
              <a:ext cx="36" cy="6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8" name="Rectangle 194"/>
            <p:cNvSpPr>
              <a:spLocks noChangeArrowheads="1"/>
            </p:cNvSpPr>
            <p:nvPr/>
          </p:nvSpPr>
          <p:spPr bwMode="auto">
            <a:xfrm>
              <a:off x="4023" y="2810"/>
              <a:ext cx="31" cy="4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9" name="Rectangle 195"/>
            <p:cNvSpPr>
              <a:spLocks noChangeArrowheads="1"/>
            </p:cNvSpPr>
            <p:nvPr/>
          </p:nvSpPr>
          <p:spPr bwMode="auto">
            <a:xfrm>
              <a:off x="4167" y="2826"/>
              <a:ext cx="31" cy="24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0" name="Rectangle 196"/>
            <p:cNvSpPr>
              <a:spLocks noChangeArrowheads="1"/>
            </p:cNvSpPr>
            <p:nvPr/>
          </p:nvSpPr>
          <p:spPr bwMode="auto">
            <a:xfrm>
              <a:off x="4311" y="2810"/>
              <a:ext cx="30" cy="4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1" name="Rectangle 197"/>
            <p:cNvSpPr>
              <a:spLocks noChangeArrowheads="1"/>
            </p:cNvSpPr>
            <p:nvPr/>
          </p:nvSpPr>
          <p:spPr bwMode="auto">
            <a:xfrm>
              <a:off x="4454" y="2838"/>
              <a:ext cx="31" cy="1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2" name="Rectangle 198"/>
            <p:cNvSpPr>
              <a:spLocks noChangeArrowheads="1"/>
            </p:cNvSpPr>
            <p:nvPr/>
          </p:nvSpPr>
          <p:spPr bwMode="auto">
            <a:xfrm>
              <a:off x="5508" y="2838"/>
              <a:ext cx="30" cy="12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3" name="Line 199"/>
            <p:cNvSpPr>
              <a:spLocks noChangeShapeType="1"/>
            </p:cNvSpPr>
            <p:nvPr/>
          </p:nvSpPr>
          <p:spPr bwMode="auto">
            <a:xfrm>
              <a:off x="3358" y="2850"/>
              <a:ext cx="114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4" name="Line 200"/>
            <p:cNvSpPr>
              <a:spLocks noChangeShapeType="1"/>
            </p:cNvSpPr>
            <p:nvPr/>
          </p:nvSpPr>
          <p:spPr bwMode="auto">
            <a:xfrm>
              <a:off x="5973" y="2050"/>
              <a:ext cx="0" cy="80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5" name="Rectangle 201"/>
            <p:cNvSpPr>
              <a:spLocks noChangeArrowheads="1"/>
            </p:cNvSpPr>
            <p:nvPr/>
          </p:nvSpPr>
          <p:spPr bwMode="auto">
            <a:xfrm>
              <a:off x="6040" y="278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6" name="Line 202"/>
            <p:cNvSpPr>
              <a:spLocks noChangeShapeType="1"/>
            </p:cNvSpPr>
            <p:nvPr/>
          </p:nvSpPr>
          <p:spPr bwMode="auto">
            <a:xfrm>
              <a:off x="5977" y="2049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7" name="Rectangle 203"/>
            <p:cNvSpPr>
              <a:spLocks noChangeArrowheads="1"/>
            </p:cNvSpPr>
            <p:nvPr/>
          </p:nvSpPr>
          <p:spPr bwMode="auto">
            <a:xfrm>
              <a:off x="6040" y="2529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8" name="Rectangle 204"/>
            <p:cNvSpPr>
              <a:spLocks noChangeArrowheads="1"/>
            </p:cNvSpPr>
            <p:nvPr/>
          </p:nvSpPr>
          <p:spPr bwMode="auto">
            <a:xfrm>
              <a:off x="6040" y="224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latin typeface="Arial" pitchFamily="34" charset="0"/>
                </a:rPr>
                <a:t>10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89" name="Line 205"/>
            <p:cNvSpPr>
              <a:spLocks noChangeShapeType="1"/>
            </p:cNvSpPr>
            <p:nvPr/>
          </p:nvSpPr>
          <p:spPr bwMode="auto">
            <a:xfrm>
              <a:off x="5977" y="2297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0" name="Line 206"/>
            <p:cNvSpPr>
              <a:spLocks noChangeShapeType="1"/>
            </p:cNvSpPr>
            <p:nvPr/>
          </p:nvSpPr>
          <p:spPr bwMode="auto">
            <a:xfrm>
              <a:off x="5977" y="2572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Line 207"/>
            <p:cNvSpPr>
              <a:spLocks noChangeShapeType="1"/>
            </p:cNvSpPr>
            <p:nvPr/>
          </p:nvSpPr>
          <p:spPr bwMode="auto">
            <a:xfrm>
              <a:off x="5977" y="2849"/>
              <a:ext cx="49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Rectangle 208"/>
            <p:cNvSpPr>
              <a:spLocks noChangeArrowheads="1"/>
            </p:cNvSpPr>
            <p:nvPr/>
          </p:nvSpPr>
          <p:spPr bwMode="auto">
            <a:xfrm rot="5400000">
              <a:off x="5749" y="2375"/>
              <a:ext cx="10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Copulation Frequency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>
              <a:off x="4604" y="2850"/>
              <a:ext cx="13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Line 210"/>
            <p:cNvSpPr>
              <a:spLocks noChangeShapeType="1"/>
            </p:cNvSpPr>
            <p:nvPr/>
          </p:nvSpPr>
          <p:spPr bwMode="auto">
            <a:xfrm flipH="1">
              <a:off x="4477" y="2804"/>
              <a:ext cx="46" cy="8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Line 211"/>
            <p:cNvSpPr>
              <a:spLocks noChangeShapeType="1"/>
            </p:cNvSpPr>
            <p:nvPr/>
          </p:nvSpPr>
          <p:spPr bwMode="auto">
            <a:xfrm flipH="1">
              <a:off x="4577" y="2806"/>
              <a:ext cx="45" cy="8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Rectangle 212"/>
            <p:cNvSpPr>
              <a:spLocks noChangeArrowheads="1"/>
            </p:cNvSpPr>
            <p:nvPr/>
          </p:nvSpPr>
          <p:spPr bwMode="auto">
            <a:xfrm rot="21600000">
              <a:off x="2928" y="3199"/>
              <a:ext cx="36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Sample</a:t>
              </a:r>
            </a:p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97" name="Rectangle 213"/>
            <p:cNvSpPr>
              <a:spLocks noChangeArrowheads="1"/>
            </p:cNvSpPr>
            <p:nvPr/>
          </p:nvSpPr>
          <p:spPr bwMode="auto">
            <a:xfrm rot="21600000">
              <a:off x="3328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98" name="Rectangle 214"/>
            <p:cNvSpPr>
              <a:spLocks noChangeArrowheads="1"/>
            </p:cNvSpPr>
            <p:nvPr/>
          </p:nvSpPr>
          <p:spPr bwMode="auto">
            <a:xfrm rot="21600000">
              <a:off x="3477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199" name="Rectangle 215"/>
            <p:cNvSpPr>
              <a:spLocks noChangeArrowheads="1"/>
            </p:cNvSpPr>
            <p:nvPr/>
          </p:nvSpPr>
          <p:spPr bwMode="auto">
            <a:xfrm rot="21600000">
              <a:off x="3624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0" name="Rectangle 216"/>
            <p:cNvSpPr>
              <a:spLocks noChangeArrowheads="1"/>
            </p:cNvSpPr>
            <p:nvPr/>
          </p:nvSpPr>
          <p:spPr bwMode="auto">
            <a:xfrm rot="21600000">
              <a:off x="3765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1" name="Rectangle 217"/>
            <p:cNvSpPr>
              <a:spLocks noChangeArrowheads="1"/>
            </p:cNvSpPr>
            <p:nvPr/>
          </p:nvSpPr>
          <p:spPr bwMode="auto">
            <a:xfrm rot="21600000">
              <a:off x="3909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2" name="Rectangle 218"/>
            <p:cNvSpPr>
              <a:spLocks noChangeArrowheads="1"/>
            </p:cNvSpPr>
            <p:nvPr/>
          </p:nvSpPr>
          <p:spPr bwMode="auto">
            <a:xfrm rot="21600000">
              <a:off x="4061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3" name="Rectangle 219"/>
            <p:cNvSpPr>
              <a:spLocks noChangeArrowheads="1"/>
            </p:cNvSpPr>
            <p:nvPr/>
          </p:nvSpPr>
          <p:spPr bwMode="auto">
            <a:xfrm rot="21600000">
              <a:off x="4201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4" name="Rectangle 220"/>
            <p:cNvSpPr>
              <a:spLocks noChangeArrowheads="1"/>
            </p:cNvSpPr>
            <p:nvPr/>
          </p:nvSpPr>
          <p:spPr bwMode="auto">
            <a:xfrm rot="21600000">
              <a:off x="4342" y="319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8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5" name="Rectangle 221"/>
            <p:cNvSpPr>
              <a:spLocks noChangeArrowheads="1"/>
            </p:cNvSpPr>
            <p:nvPr/>
          </p:nvSpPr>
          <p:spPr bwMode="auto">
            <a:xfrm rot="21600000">
              <a:off x="4738" y="3200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9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6" name="Rectangle 222"/>
            <p:cNvSpPr>
              <a:spLocks noChangeArrowheads="1"/>
            </p:cNvSpPr>
            <p:nvPr/>
          </p:nvSpPr>
          <p:spPr bwMode="auto">
            <a:xfrm rot="21600000">
              <a:off x="4849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7" name="Rectangle 223"/>
            <p:cNvSpPr>
              <a:spLocks noChangeArrowheads="1"/>
            </p:cNvSpPr>
            <p:nvPr/>
          </p:nvSpPr>
          <p:spPr bwMode="auto">
            <a:xfrm rot="21600000">
              <a:off x="4994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8" name="Rectangle 224"/>
            <p:cNvSpPr>
              <a:spLocks noChangeArrowheads="1"/>
            </p:cNvSpPr>
            <p:nvPr/>
          </p:nvSpPr>
          <p:spPr bwMode="auto">
            <a:xfrm rot="21600000">
              <a:off x="5141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09" name="Rectangle 225"/>
            <p:cNvSpPr>
              <a:spLocks noChangeArrowheads="1"/>
            </p:cNvSpPr>
            <p:nvPr/>
          </p:nvSpPr>
          <p:spPr bwMode="auto">
            <a:xfrm rot="21600000">
              <a:off x="5282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0" name="Rectangle 226"/>
            <p:cNvSpPr>
              <a:spLocks noChangeArrowheads="1"/>
            </p:cNvSpPr>
            <p:nvPr/>
          </p:nvSpPr>
          <p:spPr bwMode="auto">
            <a:xfrm rot="21600000">
              <a:off x="5429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1" name="Rectangle 227"/>
            <p:cNvSpPr>
              <a:spLocks noChangeArrowheads="1"/>
            </p:cNvSpPr>
            <p:nvPr/>
          </p:nvSpPr>
          <p:spPr bwMode="auto">
            <a:xfrm rot="21600000">
              <a:off x="5572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2" name="Rectangle 228"/>
            <p:cNvSpPr>
              <a:spLocks noChangeArrowheads="1"/>
            </p:cNvSpPr>
            <p:nvPr/>
          </p:nvSpPr>
          <p:spPr bwMode="auto">
            <a:xfrm rot="21600000">
              <a:off x="5721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16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3" name="Rectangle 229"/>
            <p:cNvSpPr>
              <a:spLocks noChangeArrowheads="1"/>
            </p:cNvSpPr>
            <p:nvPr/>
          </p:nvSpPr>
          <p:spPr bwMode="auto">
            <a:xfrm rot="21600000">
              <a:off x="5862" y="3200"/>
              <a:ext cx="10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17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14" name="Rectangle 230"/>
            <p:cNvSpPr>
              <a:spLocks noChangeArrowheads="1"/>
            </p:cNvSpPr>
            <p:nvPr/>
          </p:nvSpPr>
          <p:spPr bwMode="auto">
            <a:xfrm>
              <a:off x="3343" y="2903"/>
              <a:ext cx="1174" cy="24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5" name="Rectangle 231"/>
            <p:cNvSpPr>
              <a:spLocks noChangeArrowheads="1"/>
            </p:cNvSpPr>
            <p:nvPr/>
          </p:nvSpPr>
          <p:spPr bwMode="auto">
            <a:xfrm>
              <a:off x="4610" y="2905"/>
              <a:ext cx="1421" cy="238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6" name="Line 232"/>
            <p:cNvSpPr>
              <a:spLocks noChangeShapeType="1"/>
            </p:cNvSpPr>
            <p:nvPr/>
          </p:nvSpPr>
          <p:spPr bwMode="auto">
            <a:xfrm>
              <a:off x="3338" y="3025"/>
              <a:ext cx="117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7" name="Line 233"/>
            <p:cNvSpPr>
              <a:spLocks noChangeShapeType="1"/>
            </p:cNvSpPr>
            <p:nvPr/>
          </p:nvSpPr>
          <p:spPr bwMode="auto">
            <a:xfrm>
              <a:off x="4609" y="3025"/>
              <a:ext cx="142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18" name="Line 234"/>
            <p:cNvSpPr>
              <a:spLocks noChangeShapeType="1"/>
            </p:cNvSpPr>
            <p:nvPr/>
          </p:nvSpPr>
          <p:spPr bwMode="auto">
            <a:xfrm flipH="1">
              <a:off x="3482" y="2847"/>
              <a:ext cx="20" cy="5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Line 235"/>
            <p:cNvSpPr>
              <a:spLocks noChangeShapeType="1"/>
            </p:cNvSpPr>
            <p:nvPr/>
          </p:nvSpPr>
          <p:spPr bwMode="auto">
            <a:xfrm>
              <a:off x="3625" y="2847"/>
              <a:ext cx="9" cy="5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0" name="Line 236"/>
            <p:cNvSpPr>
              <a:spLocks noChangeShapeType="1"/>
            </p:cNvSpPr>
            <p:nvPr/>
          </p:nvSpPr>
          <p:spPr bwMode="auto">
            <a:xfrm flipH="1">
              <a:off x="4912" y="2845"/>
              <a:ext cx="7" cy="5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Line 237"/>
            <p:cNvSpPr>
              <a:spLocks noChangeShapeType="1"/>
            </p:cNvSpPr>
            <p:nvPr/>
          </p:nvSpPr>
          <p:spPr bwMode="auto">
            <a:xfrm>
              <a:off x="5029" y="2851"/>
              <a:ext cx="37" cy="5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Line 238"/>
            <p:cNvSpPr>
              <a:spLocks noChangeShapeType="1"/>
            </p:cNvSpPr>
            <p:nvPr/>
          </p:nvSpPr>
          <p:spPr bwMode="auto">
            <a:xfrm flipH="1">
              <a:off x="5211" y="2853"/>
              <a:ext cx="2" cy="55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3" name="Line 239"/>
            <p:cNvSpPr>
              <a:spLocks noChangeShapeType="1"/>
            </p:cNvSpPr>
            <p:nvPr/>
          </p:nvSpPr>
          <p:spPr bwMode="auto">
            <a:xfrm>
              <a:off x="5327" y="2845"/>
              <a:ext cx="28" cy="5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Line 240"/>
            <p:cNvSpPr>
              <a:spLocks noChangeShapeType="1"/>
            </p:cNvSpPr>
            <p:nvPr/>
          </p:nvSpPr>
          <p:spPr bwMode="auto">
            <a:xfrm>
              <a:off x="3480" y="2904"/>
              <a:ext cx="0" cy="243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5" name="Line 241"/>
            <p:cNvSpPr>
              <a:spLocks noChangeShapeType="1"/>
            </p:cNvSpPr>
            <p:nvPr/>
          </p:nvSpPr>
          <p:spPr bwMode="auto">
            <a:xfrm>
              <a:off x="3630" y="2900"/>
              <a:ext cx="0" cy="12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6" name="Line 242"/>
            <p:cNvSpPr>
              <a:spLocks noChangeShapeType="1"/>
            </p:cNvSpPr>
            <p:nvPr/>
          </p:nvSpPr>
          <p:spPr bwMode="auto">
            <a:xfrm>
              <a:off x="4082" y="3094"/>
              <a:ext cx="43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7" name="Line 243"/>
            <p:cNvSpPr>
              <a:spLocks noChangeShapeType="1"/>
            </p:cNvSpPr>
            <p:nvPr/>
          </p:nvSpPr>
          <p:spPr bwMode="auto">
            <a:xfrm>
              <a:off x="4609" y="3094"/>
              <a:ext cx="567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28" name="Rectangle 244"/>
            <p:cNvSpPr>
              <a:spLocks noChangeArrowheads="1"/>
            </p:cNvSpPr>
            <p:nvPr/>
          </p:nvSpPr>
          <p:spPr bwMode="auto">
            <a:xfrm rot="21600000">
              <a:off x="3335" y="2930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29" name="Rectangle 245"/>
            <p:cNvSpPr>
              <a:spLocks noChangeArrowheads="1"/>
            </p:cNvSpPr>
            <p:nvPr/>
          </p:nvSpPr>
          <p:spPr bwMode="auto">
            <a:xfrm rot="21600000">
              <a:off x="3483" y="2930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0" name="Rectangle 246"/>
            <p:cNvSpPr>
              <a:spLocks noChangeArrowheads="1"/>
            </p:cNvSpPr>
            <p:nvPr/>
          </p:nvSpPr>
          <p:spPr bwMode="auto">
            <a:xfrm rot="21600000">
              <a:off x="3326" y="3045"/>
              <a:ext cx="1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Bas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1" name="Rectangle 247"/>
            <p:cNvSpPr>
              <a:spLocks noChangeArrowheads="1"/>
            </p:cNvSpPr>
            <p:nvPr/>
          </p:nvSpPr>
          <p:spPr bwMode="auto">
            <a:xfrm rot="21600000">
              <a:off x="3501" y="3045"/>
              <a:ext cx="6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</a:rPr>
                <a:t>Female 1 Present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2232" name="Rectangle 248"/>
            <p:cNvSpPr>
              <a:spLocks noChangeArrowheads="1"/>
            </p:cNvSpPr>
            <p:nvPr/>
          </p:nvSpPr>
          <p:spPr bwMode="auto">
            <a:xfrm rot="21600000">
              <a:off x="4917" y="2930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3" name="Rectangle 249"/>
            <p:cNvSpPr>
              <a:spLocks noChangeArrowheads="1"/>
            </p:cNvSpPr>
            <p:nvPr/>
          </p:nvSpPr>
          <p:spPr bwMode="auto">
            <a:xfrm rot="21600000">
              <a:off x="5277" y="3045"/>
              <a:ext cx="6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FFFFFF"/>
                  </a:solidFill>
                  <a:latin typeface="Arial" pitchFamily="34" charset="0"/>
                </a:rPr>
                <a:t>Female 2 Present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2234" name="Line 250"/>
            <p:cNvSpPr>
              <a:spLocks noChangeShapeType="1"/>
            </p:cNvSpPr>
            <p:nvPr/>
          </p:nvSpPr>
          <p:spPr bwMode="auto">
            <a:xfrm>
              <a:off x="5846" y="3094"/>
              <a:ext cx="173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arrow" w="med" len="med"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5" name="Rectangle 251"/>
            <p:cNvSpPr>
              <a:spLocks noChangeArrowheads="1"/>
            </p:cNvSpPr>
            <p:nvPr/>
          </p:nvSpPr>
          <p:spPr bwMode="auto">
            <a:xfrm rot="21600000">
              <a:off x="5215" y="2932"/>
              <a:ext cx="15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Scr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2236" name="Line 252"/>
            <p:cNvSpPr>
              <a:spLocks noChangeShapeType="1"/>
            </p:cNvSpPr>
            <p:nvPr/>
          </p:nvSpPr>
          <p:spPr bwMode="auto">
            <a:xfrm>
              <a:off x="4912" y="2908"/>
              <a:ext cx="0" cy="11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7" name="Line 253"/>
            <p:cNvSpPr>
              <a:spLocks noChangeShapeType="1"/>
            </p:cNvSpPr>
            <p:nvPr/>
          </p:nvSpPr>
          <p:spPr bwMode="auto">
            <a:xfrm>
              <a:off x="5068" y="2906"/>
              <a:ext cx="0" cy="12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8" name="Line 254"/>
            <p:cNvSpPr>
              <a:spLocks noChangeShapeType="1"/>
            </p:cNvSpPr>
            <p:nvPr/>
          </p:nvSpPr>
          <p:spPr bwMode="auto">
            <a:xfrm>
              <a:off x="5213" y="2906"/>
              <a:ext cx="0" cy="23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39" name="Line 255"/>
            <p:cNvSpPr>
              <a:spLocks noChangeShapeType="1"/>
            </p:cNvSpPr>
            <p:nvPr/>
          </p:nvSpPr>
          <p:spPr bwMode="auto">
            <a:xfrm>
              <a:off x="5366" y="2906"/>
              <a:ext cx="0" cy="11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0" name="Rectangle 256"/>
            <p:cNvSpPr>
              <a:spLocks noChangeArrowheads="1"/>
            </p:cNvSpPr>
            <p:nvPr/>
          </p:nvSpPr>
          <p:spPr bwMode="auto">
            <a:xfrm>
              <a:off x="3984" y="3792"/>
              <a:ext cx="16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FFFF00"/>
                  </a:solidFill>
                  <a:latin typeface="Times New Roman" pitchFamily="18" charset="0"/>
                </a:rPr>
                <a:t>Source: Fiorino and Phillips</a:t>
              </a:r>
            </a:p>
          </p:txBody>
        </p:sp>
        <p:sp>
          <p:nvSpPr>
            <p:cNvPr id="42241" name="Text Box 257"/>
            <p:cNvSpPr txBox="1">
              <a:spLocks noChangeArrowheads="1"/>
            </p:cNvSpPr>
            <p:nvPr/>
          </p:nvSpPr>
          <p:spPr bwMode="auto">
            <a:xfrm>
              <a:off x="4344" y="780"/>
              <a:ext cx="5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b="1">
                  <a:solidFill>
                    <a:srgbClr val="FFFF00"/>
                  </a:solidFill>
                  <a:latin typeface="Times New Roman" pitchFamily="18" charset="0"/>
                </a:rPr>
                <a:t>SEX</a:t>
              </a:r>
            </a:p>
          </p:txBody>
        </p:sp>
      </p:grpSp>
      <p:sp>
        <p:nvSpPr>
          <p:cNvPr id="42242" name="Rectangle 258"/>
          <p:cNvSpPr>
            <a:spLocks noChangeArrowheads="1"/>
          </p:cNvSpPr>
          <p:nvPr/>
        </p:nvSpPr>
        <p:spPr bwMode="auto">
          <a:xfrm>
            <a:off x="203200" y="228600"/>
            <a:ext cx="88058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/>
            <a:r>
              <a:rPr kumimoji="1" lang="en-US" sz="3200">
                <a:solidFill>
                  <a:schemeClr val="tx2"/>
                </a:solidFill>
                <a:latin typeface="Arial" pitchFamily="34" charset="0"/>
              </a:rPr>
              <a:t>Natural Rewards Elevate Dopamine Levels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4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3810000"/>
            <a:ext cx="4572000" cy="3048000"/>
            <a:chOff x="240" y="528"/>
            <a:chExt cx="2928" cy="18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40" y="528"/>
              <a:ext cx="2928" cy="1872"/>
              <a:chOff x="240" y="528"/>
              <a:chExt cx="2928" cy="1872"/>
            </a:xfrm>
          </p:grpSpPr>
          <p:sp>
            <p:nvSpPr>
              <p:cNvPr id="44036" name="Rectangle 4"/>
              <p:cNvSpPr>
                <a:spLocks noChangeArrowheads="1"/>
              </p:cNvSpPr>
              <p:nvPr/>
            </p:nvSpPr>
            <p:spPr bwMode="auto">
              <a:xfrm>
                <a:off x="240" y="528"/>
                <a:ext cx="2928" cy="1872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FF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7" name="Line 5"/>
              <p:cNvSpPr>
                <a:spLocks noChangeShapeType="1"/>
              </p:cNvSpPr>
              <p:nvPr/>
            </p:nvSpPr>
            <p:spPr bwMode="auto">
              <a:xfrm>
                <a:off x="867" y="718"/>
                <a:ext cx="1" cy="1318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830" y="1916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830" y="1796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830" y="1675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>
                <a:off x="830" y="1556"/>
                <a:ext cx="3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Line 10"/>
              <p:cNvSpPr>
                <a:spLocks noChangeShapeType="1"/>
              </p:cNvSpPr>
              <p:nvPr/>
            </p:nvSpPr>
            <p:spPr bwMode="auto">
              <a:xfrm>
                <a:off x="830" y="1436"/>
                <a:ext cx="3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3" name="Line 11"/>
              <p:cNvSpPr>
                <a:spLocks noChangeShapeType="1"/>
              </p:cNvSpPr>
              <p:nvPr/>
            </p:nvSpPr>
            <p:spPr bwMode="auto">
              <a:xfrm>
                <a:off x="830" y="1319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>
                <a:off x="830" y="119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>
                <a:off x="830" y="107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>
                <a:off x="830" y="95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830" y="83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830" y="718"/>
                <a:ext cx="3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Rectangle 17"/>
              <p:cNvSpPr>
                <a:spLocks noChangeArrowheads="1"/>
              </p:cNvSpPr>
              <p:nvPr/>
            </p:nvSpPr>
            <p:spPr bwMode="auto">
              <a:xfrm>
                <a:off x="706" y="1997"/>
                <a:ext cx="5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0" name="Rectangle 18"/>
              <p:cNvSpPr>
                <a:spLocks noChangeArrowheads="1"/>
              </p:cNvSpPr>
              <p:nvPr/>
            </p:nvSpPr>
            <p:spPr bwMode="auto">
              <a:xfrm>
                <a:off x="574" y="1877"/>
                <a:ext cx="16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1" name="Rectangle 19"/>
              <p:cNvSpPr>
                <a:spLocks noChangeArrowheads="1"/>
              </p:cNvSpPr>
              <p:nvPr/>
            </p:nvSpPr>
            <p:spPr bwMode="auto">
              <a:xfrm>
                <a:off x="574" y="1757"/>
                <a:ext cx="16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2" name="Rectangle 20"/>
              <p:cNvSpPr>
                <a:spLocks noChangeArrowheads="1"/>
              </p:cNvSpPr>
              <p:nvPr/>
            </p:nvSpPr>
            <p:spPr bwMode="auto">
              <a:xfrm>
                <a:off x="574" y="1637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3" name="Rectangle 21"/>
              <p:cNvSpPr>
                <a:spLocks noChangeArrowheads="1"/>
              </p:cNvSpPr>
              <p:nvPr/>
            </p:nvSpPr>
            <p:spPr bwMode="auto">
              <a:xfrm>
                <a:off x="574" y="1517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400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4" name="Rectangle 22"/>
              <p:cNvSpPr>
                <a:spLocks noChangeArrowheads="1"/>
              </p:cNvSpPr>
              <p:nvPr/>
            </p:nvSpPr>
            <p:spPr bwMode="auto">
              <a:xfrm>
                <a:off x="574" y="1397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500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5" name="Rectangle 23"/>
              <p:cNvSpPr>
                <a:spLocks noChangeArrowheads="1"/>
              </p:cNvSpPr>
              <p:nvPr/>
            </p:nvSpPr>
            <p:spPr bwMode="auto">
              <a:xfrm>
                <a:off x="574" y="127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600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6" name="Rectangle 24"/>
              <p:cNvSpPr>
                <a:spLocks noChangeArrowheads="1"/>
              </p:cNvSpPr>
              <p:nvPr/>
            </p:nvSpPr>
            <p:spPr bwMode="auto">
              <a:xfrm>
                <a:off x="574" y="115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700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7" name="Rectangle 25"/>
              <p:cNvSpPr>
                <a:spLocks noChangeArrowheads="1"/>
              </p:cNvSpPr>
              <p:nvPr/>
            </p:nvSpPr>
            <p:spPr bwMode="auto">
              <a:xfrm>
                <a:off x="574" y="103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800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8" name="Rectangle 26"/>
              <p:cNvSpPr>
                <a:spLocks noChangeArrowheads="1"/>
              </p:cNvSpPr>
              <p:nvPr/>
            </p:nvSpPr>
            <p:spPr bwMode="auto">
              <a:xfrm>
                <a:off x="574" y="919"/>
                <a:ext cx="16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900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59" name="Rectangle 27"/>
              <p:cNvSpPr>
                <a:spLocks noChangeArrowheads="1"/>
              </p:cNvSpPr>
              <p:nvPr/>
            </p:nvSpPr>
            <p:spPr bwMode="auto">
              <a:xfrm>
                <a:off x="506" y="799"/>
                <a:ext cx="21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1000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60" name="Rectangle 28"/>
              <p:cNvSpPr>
                <a:spLocks noChangeArrowheads="1"/>
              </p:cNvSpPr>
              <p:nvPr/>
            </p:nvSpPr>
            <p:spPr bwMode="auto">
              <a:xfrm>
                <a:off x="506" y="679"/>
                <a:ext cx="216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1100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>
                <a:off x="830" y="2036"/>
                <a:ext cx="3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996" y="1983"/>
                <a:ext cx="2022" cy="225"/>
                <a:chOff x="2351" y="3293"/>
                <a:chExt cx="1982" cy="383"/>
              </a:xfrm>
            </p:grpSpPr>
            <p:sp>
              <p:nvSpPr>
                <p:cNvPr id="44063" name="Line 31"/>
                <p:cNvSpPr>
                  <a:spLocks noChangeShapeType="1"/>
                </p:cNvSpPr>
                <p:nvPr/>
              </p:nvSpPr>
              <p:spPr bwMode="auto">
                <a:xfrm>
                  <a:off x="2381" y="3383"/>
                  <a:ext cx="1887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381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507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632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758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84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6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010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136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1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261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2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387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513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639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764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890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016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4142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7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268" y="3383"/>
                  <a:ext cx="1" cy="36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0" name="Line 48"/>
                <p:cNvSpPr>
                  <a:spLocks noChangeShapeType="1"/>
                </p:cNvSpPr>
                <p:nvPr/>
              </p:nvSpPr>
              <p:spPr bwMode="auto">
                <a:xfrm>
                  <a:off x="2632" y="3293"/>
                  <a:ext cx="126" cy="6"/>
                </a:xfrm>
                <a:prstGeom prst="line">
                  <a:avLst/>
                </a:pr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81" name="Rectangle 49"/>
                <p:cNvSpPr>
                  <a:spLocks noChangeArrowheads="1"/>
                </p:cNvSpPr>
                <p:nvPr/>
              </p:nvSpPr>
              <p:spPr bwMode="auto">
                <a:xfrm>
                  <a:off x="2351" y="3485"/>
                  <a:ext cx="54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0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32" y="3485"/>
                  <a:ext cx="54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1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3" name="Rectangle 51"/>
                <p:cNvSpPr>
                  <a:spLocks noChangeArrowheads="1"/>
                </p:cNvSpPr>
                <p:nvPr/>
              </p:nvSpPr>
              <p:spPr bwMode="auto">
                <a:xfrm>
                  <a:off x="3105" y="3485"/>
                  <a:ext cx="54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4" name="Rectangle 52"/>
                <p:cNvSpPr>
                  <a:spLocks noChangeArrowheads="1"/>
                </p:cNvSpPr>
                <p:nvPr/>
              </p:nvSpPr>
              <p:spPr bwMode="auto">
                <a:xfrm>
                  <a:off x="3482" y="3485"/>
                  <a:ext cx="52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3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5" name="Rectangle 53"/>
                <p:cNvSpPr>
                  <a:spLocks noChangeArrowheads="1"/>
                </p:cNvSpPr>
                <p:nvPr/>
              </p:nvSpPr>
              <p:spPr bwMode="auto">
                <a:xfrm>
                  <a:off x="3863" y="3485"/>
                  <a:ext cx="53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4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  <p:sp>
              <p:nvSpPr>
                <p:cNvPr id="44086" name="Rectangle 54"/>
                <p:cNvSpPr>
                  <a:spLocks noChangeArrowheads="1"/>
                </p:cNvSpPr>
                <p:nvPr/>
              </p:nvSpPr>
              <p:spPr bwMode="auto">
                <a:xfrm>
                  <a:off x="4158" y="3485"/>
                  <a:ext cx="175" cy="1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="1">
                      <a:solidFill>
                        <a:srgbClr val="FFFFFF"/>
                      </a:solidFill>
                      <a:latin typeface="Arial" pitchFamily="34" charset="0"/>
                    </a:rPr>
                    <a:t>5 hr</a:t>
                  </a:r>
                  <a:endParaRPr lang="en-US" sz="12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4087" name="Rectangle 55"/>
              <p:cNvSpPr>
                <a:spLocks noChangeArrowheads="1"/>
              </p:cNvSpPr>
              <p:nvPr/>
            </p:nvSpPr>
            <p:spPr bwMode="auto">
              <a:xfrm>
                <a:off x="1409" y="2237"/>
                <a:ext cx="1154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Time After Amphetamine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88" name="Rectangle 56"/>
              <p:cNvSpPr>
                <a:spLocks noChangeArrowheads="1"/>
              </p:cNvSpPr>
              <p:nvPr/>
            </p:nvSpPr>
            <p:spPr bwMode="auto">
              <a:xfrm rot="16200000">
                <a:off x="-76" y="1216"/>
                <a:ext cx="851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% of Basal Release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089" name="Line 57"/>
              <p:cNvSpPr>
                <a:spLocks noChangeShapeType="1"/>
              </p:cNvSpPr>
              <p:nvPr/>
            </p:nvSpPr>
            <p:spPr bwMode="auto">
              <a:xfrm flipV="1">
                <a:off x="1027" y="1415"/>
                <a:ext cx="128" cy="501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0" name="Line 58"/>
              <p:cNvSpPr>
                <a:spLocks noChangeShapeType="1"/>
              </p:cNvSpPr>
              <p:nvPr/>
            </p:nvSpPr>
            <p:spPr bwMode="auto">
              <a:xfrm flipV="1">
                <a:off x="1036" y="1908"/>
                <a:ext cx="129" cy="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Line 59"/>
              <p:cNvSpPr>
                <a:spLocks noChangeShapeType="1"/>
              </p:cNvSpPr>
              <p:nvPr/>
            </p:nvSpPr>
            <p:spPr bwMode="auto">
              <a:xfrm>
                <a:off x="1036" y="1916"/>
                <a:ext cx="129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2" name="Oval 60"/>
              <p:cNvSpPr>
                <a:spLocks noChangeArrowheads="1"/>
              </p:cNvSpPr>
              <p:nvPr/>
            </p:nvSpPr>
            <p:spPr bwMode="auto">
              <a:xfrm>
                <a:off x="992" y="1891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Rectangle 61"/>
              <p:cNvSpPr>
                <a:spLocks noChangeArrowheads="1"/>
              </p:cNvSpPr>
              <p:nvPr/>
            </p:nvSpPr>
            <p:spPr bwMode="auto">
              <a:xfrm>
                <a:off x="992" y="1891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4" name="Freeform 62"/>
              <p:cNvSpPr>
                <a:spLocks/>
              </p:cNvSpPr>
              <p:nvPr/>
            </p:nvSpPr>
            <p:spPr bwMode="auto">
              <a:xfrm>
                <a:off x="992" y="1891"/>
                <a:ext cx="87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5" name="Line 63"/>
              <p:cNvSpPr>
                <a:spLocks noChangeShapeType="1"/>
              </p:cNvSpPr>
              <p:nvPr/>
            </p:nvSpPr>
            <p:spPr bwMode="auto">
              <a:xfrm flipV="1">
                <a:off x="1155" y="838"/>
                <a:ext cx="128" cy="57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6" name="Line 64"/>
              <p:cNvSpPr>
                <a:spLocks noChangeShapeType="1"/>
              </p:cNvSpPr>
              <p:nvPr/>
            </p:nvSpPr>
            <p:spPr bwMode="auto">
              <a:xfrm>
                <a:off x="1283" y="838"/>
                <a:ext cx="129" cy="406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7" name="Line 65"/>
              <p:cNvSpPr>
                <a:spLocks noChangeShapeType="1"/>
              </p:cNvSpPr>
              <p:nvPr/>
            </p:nvSpPr>
            <p:spPr bwMode="auto">
              <a:xfrm>
                <a:off x="1412" y="1244"/>
                <a:ext cx="128" cy="25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8" name="Line 66"/>
              <p:cNvSpPr>
                <a:spLocks noChangeShapeType="1"/>
              </p:cNvSpPr>
              <p:nvPr/>
            </p:nvSpPr>
            <p:spPr bwMode="auto">
              <a:xfrm>
                <a:off x="1540" y="1496"/>
                <a:ext cx="129" cy="6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9" name="Line 67"/>
              <p:cNvSpPr>
                <a:spLocks noChangeShapeType="1"/>
              </p:cNvSpPr>
              <p:nvPr/>
            </p:nvSpPr>
            <p:spPr bwMode="auto">
              <a:xfrm>
                <a:off x="1669" y="1556"/>
                <a:ext cx="128" cy="3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0" name="Line 68"/>
              <p:cNvSpPr>
                <a:spLocks noChangeShapeType="1"/>
              </p:cNvSpPr>
              <p:nvPr/>
            </p:nvSpPr>
            <p:spPr bwMode="auto">
              <a:xfrm>
                <a:off x="1797" y="1594"/>
                <a:ext cx="128" cy="3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1" name="Line 69"/>
              <p:cNvSpPr>
                <a:spLocks noChangeShapeType="1"/>
              </p:cNvSpPr>
              <p:nvPr/>
            </p:nvSpPr>
            <p:spPr bwMode="auto">
              <a:xfrm>
                <a:off x="1925" y="1629"/>
                <a:ext cx="128" cy="36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2" name="Line 70"/>
              <p:cNvSpPr>
                <a:spLocks noChangeShapeType="1"/>
              </p:cNvSpPr>
              <p:nvPr/>
            </p:nvSpPr>
            <p:spPr bwMode="auto">
              <a:xfrm>
                <a:off x="2053" y="1665"/>
                <a:ext cx="129" cy="3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3" name="Line 71"/>
              <p:cNvSpPr>
                <a:spLocks noChangeShapeType="1"/>
              </p:cNvSpPr>
              <p:nvPr/>
            </p:nvSpPr>
            <p:spPr bwMode="auto">
              <a:xfrm>
                <a:off x="2182" y="1700"/>
                <a:ext cx="128" cy="54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4" name="Line 72"/>
              <p:cNvSpPr>
                <a:spLocks noChangeShapeType="1"/>
              </p:cNvSpPr>
              <p:nvPr/>
            </p:nvSpPr>
            <p:spPr bwMode="auto">
              <a:xfrm>
                <a:off x="2310" y="1754"/>
                <a:ext cx="128" cy="1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5" name="Line 73"/>
              <p:cNvSpPr>
                <a:spLocks noChangeShapeType="1"/>
              </p:cNvSpPr>
              <p:nvPr/>
            </p:nvSpPr>
            <p:spPr bwMode="auto">
              <a:xfrm>
                <a:off x="2438" y="1771"/>
                <a:ext cx="128" cy="14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6" name="Line 74"/>
              <p:cNvSpPr>
                <a:spLocks noChangeShapeType="1"/>
              </p:cNvSpPr>
              <p:nvPr/>
            </p:nvSpPr>
            <p:spPr bwMode="auto">
              <a:xfrm>
                <a:off x="2566" y="1785"/>
                <a:ext cx="129" cy="2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7" name="Line 75"/>
              <p:cNvSpPr>
                <a:spLocks noChangeShapeType="1"/>
              </p:cNvSpPr>
              <p:nvPr/>
            </p:nvSpPr>
            <p:spPr bwMode="auto">
              <a:xfrm>
                <a:off x="2695" y="1810"/>
                <a:ext cx="128" cy="1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8" name="Line 76"/>
              <p:cNvSpPr>
                <a:spLocks noChangeShapeType="1"/>
              </p:cNvSpPr>
              <p:nvPr/>
            </p:nvSpPr>
            <p:spPr bwMode="auto">
              <a:xfrm>
                <a:off x="2823" y="1828"/>
                <a:ext cx="130" cy="2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9" name="Line 77"/>
              <p:cNvSpPr>
                <a:spLocks noChangeShapeType="1"/>
              </p:cNvSpPr>
              <p:nvPr/>
            </p:nvSpPr>
            <p:spPr bwMode="auto">
              <a:xfrm>
                <a:off x="1155" y="1908"/>
                <a:ext cx="128" cy="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0" name="Line 78"/>
              <p:cNvSpPr>
                <a:spLocks noChangeShapeType="1"/>
              </p:cNvSpPr>
              <p:nvPr/>
            </p:nvSpPr>
            <p:spPr bwMode="auto">
              <a:xfrm>
                <a:off x="1283" y="1916"/>
                <a:ext cx="129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1" name="Line 79"/>
              <p:cNvSpPr>
                <a:spLocks noChangeShapeType="1"/>
              </p:cNvSpPr>
              <p:nvPr/>
            </p:nvSpPr>
            <p:spPr bwMode="auto">
              <a:xfrm>
                <a:off x="1412" y="1920"/>
                <a:ext cx="128" cy="6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2" name="Line 80"/>
              <p:cNvSpPr>
                <a:spLocks noChangeShapeType="1"/>
              </p:cNvSpPr>
              <p:nvPr/>
            </p:nvSpPr>
            <p:spPr bwMode="auto">
              <a:xfrm>
                <a:off x="1540" y="1926"/>
                <a:ext cx="129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3" name="Line 81"/>
              <p:cNvSpPr>
                <a:spLocks noChangeShapeType="1"/>
              </p:cNvSpPr>
              <p:nvPr/>
            </p:nvSpPr>
            <p:spPr bwMode="auto">
              <a:xfrm flipV="1">
                <a:off x="1669" y="1916"/>
                <a:ext cx="128" cy="1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4" name="Line 82"/>
              <p:cNvSpPr>
                <a:spLocks noChangeShapeType="1"/>
              </p:cNvSpPr>
              <p:nvPr/>
            </p:nvSpPr>
            <p:spPr bwMode="auto">
              <a:xfrm flipV="1">
                <a:off x="1797" y="1905"/>
                <a:ext cx="128" cy="1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5" name="Line 83"/>
              <p:cNvSpPr>
                <a:spLocks noChangeShapeType="1"/>
              </p:cNvSpPr>
              <p:nvPr/>
            </p:nvSpPr>
            <p:spPr bwMode="auto">
              <a:xfrm flipV="1">
                <a:off x="1925" y="1895"/>
                <a:ext cx="128" cy="1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Line 84"/>
              <p:cNvSpPr>
                <a:spLocks noChangeShapeType="1"/>
              </p:cNvSpPr>
              <p:nvPr/>
            </p:nvSpPr>
            <p:spPr bwMode="auto">
              <a:xfrm flipV="1">
                <a:off x="2053" y="1887"/>
                <a:ext cx="129" cy="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7" name="Line 85"/>
              <p:cNvSpPr>
                <a:spLocks noChangeShapeType="1"/>
              </p:cNvSpPr>
              <p:nvPr/>
            </p:nvSpPr>
            <p:spPr bwMode="auto">
              <a:xfrm>
                <a:off x="2182" y="1887"/>
                <a:ext cx="128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8" name="Line 86"/>
              <p:cNvSpPr>
                <a:spLocks noChangeShapeType="1"/>
              </p:cNvSpPr>
              <p:nvPr/>
            </p:nvSpPr>
            <p:spPr bwMode="auto">
              <a:xfrm>
                <a:off x="2310" y="1891"/>
                <a:ext cx="128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9" name="Line 87"/>
              <p:cNvSpPr>
                <a:spLocks noChangeShapeType="1"/>
              </p:cNvSpPr>
              <p:nvPr/>
            </p:nvSpPr>
            <p:spPr bwMode="auto">
              <a:xfrm>
                <a:off x="2438" y="1891"/>
                <a:ext cx="128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0" name="Line 88"/>
              <p:cNvSpPr>
                <a:spLocks noChangeShapeType="1"/>
              </p:cNvSpPr>
              <p:nvPr/>
            </p:nvSpPr>
            <p:spPr bwMode="auto">
              <a:xfrm>
                <a:off x="2566" y="1891"/>
                <a:ext cx="129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1" name="Line 89"/>
              <p:cNvSpPr>
                <a:spLocks noChangeShapeType="1"/>
              </p:cNvSpPr>
              <p:nvPr/>
            </p:nvSpPr>
            <p:spPr bwMode="auto">
              <a:xfrm>
                <a:off x="2695" y="1895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2" name="Line 90"/>
              <p:cNvSpPr>
                <a:spLocks noChangeShapeType="1"/>
              </p:cNvSpPr>
              <p:nvPr/>
            </p:nvSpPr>
            <p:spPr bwMode="auto">
              <a:xfrm>
                <a:off x="2823" y="1895"/>
                <a:ext cx="130" cy="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3" name="Line 91"/>
              <p:cNvSpPr>
                <a:spLocks noChangeShapeType="1"/>
              </p:cNvSpPr>
              <p:nvPr/>
            </p:nvSpPr>
            <p:spPr bwMode="auto">
              <a:xfrm>
                <a:off x="1155" y="1926"/>
                <a:ext cx="128" cy="5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4" name="Line 92"/>
              <p:cNvSpPr>
                <a:spLocks noChangeShapeType="1"/>
              </p:cNvSpPr>
              <p:nvPr/>
            </p:nvSpPr>
            <p:spPr bwMode="auto">
              <a:xfrm flipV="1">
                <a:off x="1412" y="1976"/>
                <a:ext cx="128" cy="1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5" name="Line 93"/>
              <p:cNvSpPr>
                <a:spLocks noChangeShapeType="1"/>
              </p:cNvSpPr>
              <p:nvPr/>
            </p:nvSpPr>
            <p:spPr bwMode="auto">
              <a:xfrm>
                <a:off x="1540" y="1976"/>
                <a:ext cx="129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6" name="Line 94"/>
              <p:cNvSpPr>
                <a:spLocks noChangeShapeType="1"/>
              </p:cNvSpPr>
              <p:nvPr/>
            </p:nvSpPr>
            <p:spPr bwMode="auto">
              <a:xfrm flipV="1">
                <a:off x="1669" y="1966"/>
                <a:ext cx="128" cy="1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7" name="Line 95"/>
              <p:cNvSpPr>
                <a:spLocks noChangeShapeType="1"/>
              </p:cNvSpPr>
              <p:nvPr/>
            </p:nvSpPr>
            <p:spPr bwMode="auto">
              <a:xfrm flipV="1">
                <a:off x="1797" y="1947"/>
                <a:ext cx="128" cy="19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8" name="Line 96"/>
              <p:cNvSpPr>
                <a:spLocks noChangeShapeType="1"/>
              </p:cNvSpPr>
              <p:nvPr/>
            </p:nvSpPr>
            <p:spPr bwMode="auto">
              <a:xfrm flipV="1">
                <a:off x="1925" y="1941"/>
                <a:ext cx="128" cy="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9" name="Line 97"/>
              <p:cNvSpPr>
                <a:spLocks noChangeShapeType="1"/>
              </p:cNvSpPr>
              <p:nvPr/>
            </p:nvSpPr>
            <p:spPr bwMode="auto">
              <a:xfrm flipV="1">
                <a:off x="2053" y="1923"/>
                <a:ext cx="129" cy="1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0" name="Line 98"/>
              <p:cNvSpPr>
                <a:spLocks noChangeShapeType="1"/>
              </p:cNvSpPr>
              <p:nvPr/>
            </p:nvSpPr>
            <p:spPr bwMode="auto">
              <a:xfrm flipV="1">
                <a:off x="2182" y="1920"/>
                <a:ext cx="128" cy="3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1" name="Line 99"/>
              <p:cNvSpPr>
                <a:spLocks noChangeShapeType="1"/>
              </p:cNvSpPr>
              <p:nvPr/>
            </p:nvSpPr>
            <p:spPr bwMode="auto">
              <a:xfrm>
                <a:off x="2310" y="1920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2" name="Line 100"/>
              <p:cNvSpPr>
                <a:spLocks noChangeShapeType="1"/>
              </p:cNvSpPr>
              <p:nvPr/>
            </p:nvSpPr>
            <p:spPr bwMode="auto">
              <a:xfrm>
                <a:off x="2438" y="1920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3" name="Line 101"/>
              <p:cNvSpPr>
                <a:spLocks noChangeShapeType="1"/>
              </p:cNvSpPr>
              <p:nvPr/>
            </p:nvSpPr>
            <p:spPr bwMode="auto">
              <a:xfrm>
                <a:off x="2566" y="1920"/>
                <a:ext cx="129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4" name="Line 102"/>
              <p:cNvSpPr>
                <a:spLocks noChangeShapeType="1"/>
              </p:cNvSpPr>
              <p:nvPr/>
            </p:nvSpPr>
            <p:spPr bwMode="auto">
              <a:xfrm>
                <a:off x="2695" y="1920"/>
                <a:ext cx="128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5" name="Line 103"/>
              <p:cNvSpPr>
                <a:spLocks noChangeShapeType="1"/>
              </p:cNvSpPr>
              <p:nvPr/>
            </p:nvSpPr>
            <p:spPr bwMode="auto">
              <a:xfrm>
                <a:off x="2823" y="1920"/>
                <a:ext cx="13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6" name="Oval 104"/>
              <p:cNvSpPr>
                <a:spLocks noChangeArrowheads="1"/>
              </p:cNvSpPr>
              <p:nvPr/>
            </p:nvSpPr>
            <p:spPr bwMode="auto">
              <a:xfrm>
                <a:off x="1112" y="1390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7" name="Oval 105"/>
              <p:cNvSpPr>
                <a:spLocks noChangeArrowheads="1"/>
              </p:cNvSpPr>
              <p:nvPr/>
            </p:nvSpPr>
            <p:spPr bwMode="auto">
              <a:xfrm>
                <a:off x="1240" y="813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8" name="Oval 106"/>
              <p:cNvSpPr>
                <a:spLocks noChangeArrowheads="1"/>
              </p:cNvSpPr>
              <p:nvPr/>
            </p:nvSpPr>
            <p:spPr bwMode="auto">
              <a:xfrm>
                <a:off x="1369" y="1219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9" name="Oval 107"/>
              <p:cNvSpPr>
                <a:spLocks noChangeArrowheads="1"/>
              </p:cNvSpPr>
              <p:nvPr/>
            </p:nvSpPr>
            <p:spPr bwMode="auto">
              <a:xfrm>
                <a:off x="1497" y="1471"/>
                <a:ext cx="80" cy="45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0" name="Oval 108"/>
              <p:cNvSpPr>
                <a:spLocks noChangeArrowheads="1"/>
              </p:cNvSpPr>
              <p:nvPr/>
            </p:nvSpPr>
            <p:spPr bwMode="auto">
              <a:xfrm>
                <a:off x="1626" y="1531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1" name="Oval 109"/>
              <p:cNvSpPr>
                <a:spLocks noChangeArrowheads="1"/>
              </p:cNvSpPr>
              <p:nvPr/>
            </p:nvSpPr>
            <p:spPr bwMode="auto">
              <a:xfrm>
                <a:off x="1754" y="1569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2" name="Oval 110"/>
              <p:cNvSpPr>
                <a:spLocks noChangeArrowheads="1"/>
              </p:cNvSpPr>
              <p:nvPr/>
            </p:nvSpPr>
            <p:spPr bwMode="auto">
              <a:xfrm>
                <a:off x="1882" y="1605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3" name="Oval 111"/>
              <p:cNvSpPr>
                <a:spLocks noChangeArrowheads="1"/>
              </p:cNvSpPr>
              <p:nvPr/>
            </p:nvSpPr>
            <p:spPr bwMode="auto">
              <a:xfrm>
                <a:off x="2010" y="1640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4" name="Oval 112"/>
              <p:cNvSpPr>
                <a:spLocks noChangeArrowheads="1"/>
              </p:cNvSpPr>
              <p:nvPr/>
            </p:nvSpPr>
            <p:spPr bwMode="auto">
              <a:xfrm>
                <a:off x="2139" y="1675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5" name="Oval 113"/>
              <p:cNvSpPr>
                <a:spLocks noChangeArrowheads="1"/>
              </p:cNvSpPr>
              <p:nvPr/>
            </p:nvSpPr>
            <p:spPr bwMode="auto">
              <a:xfrm>
                <a:off x="2267" y="1729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6" name="Oval 114"/>
              <p:cNvSpPr>
                <a:spLocks noChangeArrowheads="1"/>
              </p:cNvSpPr>
              <p:nvPr/>
            </p:nvSpPr>
            <p:spPr bwMode="auto">
              <a:xfrm>
                <a:off x="2396" y="1746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7" name="Oval 115"/>
              <p:cNvSpPr>
                <a:spLocks noChangeArrowheads="1"/>
              </p:cNvSpPr>
              <p:nvPr/>
            </p:nvSpPr>
            <p:spPr bwMode="auto">
              <a:xfrm>
                <a:off x="2524" y="1761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8" name="Oval 116"/>
              <p:cNvSpPr>
                <a:spLocks noChangeArrowheads="1"/>
              </p:cNvSpPr>
              <p:nvPr/>
            </p:nvSpPr>
            <p:spPr bwMode="auto">
              <a:xfrm>
                <a:off x="2652" y="1785"/>
                <a:ext cx="80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9" name="Oval 117"/>
              <p:cNvSpPr>
                <a:spLocks noChangeArrowheads="1"/>
              </p:cNvSpPr>
              <p:nvPr/>
            </p:nvSpPr>
            <p:spPr bwMode="auto">
              <a:xfrm>
                <a:off x="2782" y="1803"/>
                <a:ext cx="78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0" name="Oval 118"/>
              <p:cNvSpPr>
                <a:spLocks noChangeArrowheads="1"/>
              </p:cNvSpPr>
              <p:nvPr/>
            </p:nvSpPr>
            <p:spPr bwMode="auto">
              <a:xfrm>
                <a:off x="2910" y="1831"/>
                <a:ext cx="79" cy="4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1" name="Rectangle 119"/>
              <p:cNvSpPr>
                <a:spLocks noChangeArrowheads="1"/>
              </p:cNvSpPr>
              <p:nvPr/>
            </p:nvSpPr>
            <p:spPr bwMode="auto">
              <a:xfrm>
                <a:off x="1112" y="1884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2" name="Rectangle 120"/>
              <p:cNvSpPr>
                <a:spLocks noChangeArrowheads="1"/>
              </p:cNvSpPr>
              <p:nvPr/>
            </p:nvSpPr>
            <p:spPr bwMode="auto">
              <a:xfrm>
                <a:off x="1240" y="1891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3" name="Rectangle 121"/>
              <p:cNvSpPr>
                <a:spLocks noChangeArrowheads="1"/>
              </p:cNvSpPr>
              <p:nvPr/>
            </p:nvSpPr>
            <p:spPr bwMode="auto">
              <a:xfrm>
                <a:off x="1369" y="1895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4" name="Rectangle 122"/>
              <p:cNvSpPr>
                <a:spLocks noChangeArrowheads="1"/>
              </p:cNvSpPr>
              <p:nvPr/>
            </p:nvSpPr>
            <p:spPr bwMode="auto">
              <a:xfrm>
                <a:off x="1497" y="1902"/>
                <a:ext cx="80" cy="4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5" name="Rectangle 123"/>
              <p:cNvSpPr>
                <a:spLocks noChangeArrowheads="1"/>
              </p:cNvSpPr>
              <p:nvPr/>
            </p:nvSpPr>
            <p:spPr bwMode="auto">
              <a:xfrm>
                <a:off x="1626" y="1905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6" name="Rectangle 124"/>
              <p:cNvSpPr>
                <a:spLocks noChangeArrowheads="1"/>
              </p:cNvSpPr>
              <p:nvPr/>
            </p:nvSpPr>
            <p:spPr bwMode="auto">
              <a:xfrm>
                <a:off x="1754" y="1891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7" name="Rectangle 125"/>
              <p:cNvSpPr>
                <a:spLocks noChangeArrowheads="1"/>
              </p:cNvSpPr>
              <p:nvPr/>
            </p:nvSpPr>
            <p:spPr bwMode="auto">
              <a:xfrm>
                <a:off x="1882" y="1880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8" name="Rectangle 126"/>
              <p:cNvSpPr>
                <a:spLocks noChangeArrowheads="1"/>
              </p:cNvSpPr>
              <p:nvPr/>
            </p:nvSpPr>
            <p:spPr bwMode="auto">
              <a:xfrm>
                <a:off x="2010" y="1870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9" name="Rectangle 127"/>
              <p:cNvSpPr>
                <a:spLocks noChangeArrowheads="1"/>
              </p:cNvSpPr>
              <p:nvPr/>
            </p:nvSpPr>
            <p:spPr bwMode="auto">
              <a:xfrm>
                <a:off x="2139" y="1862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0" name="Rectangle 128"/>
              <p:cNvSpPr>
                <a:spLocks noChangeArrowheads="1"/>
              </p:cNvSpPr>
              <p:nvPr/>
            </p:nvSpPr>
            <p:spPr bwMode="auto">
              <a:xfrm>
                <a:off x="2267" y="1866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1" name="Rectangle 129"/>
              <p:cNvSpPr>
                <a:spLocks noChangeArrowheads="1"/>
              </p:cNvSpPr>
              <p:nvPr/>
            </p:nvSpPr>
            <p:spPr bwMode="auto">
              <a:xfrm>
                <a:off x="2396" y="1866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2" name="Rectangle 130"/>
              <p:cNvSpPr>
                <a:spLocks noChangeArrowheads="1"/>
              </p:cNvSpPr>
              <p:nvPr/>
            </p:nvSpPr>
            <p:spPr bwMode="auto">
              <a:xfrm>
                <a:off x="2524" y="1866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3" name="Rectangle 131"/>
              <p:cNvSpPr>
                <a:spLocks noChangeArrowheads="1"/>
              </p:cNvSpPr>
              <p:nvPr/>
            </p:nvSpPr>
            <p:spPr bwMode="auto">
              <a:xfrm>
                <a:off x="2652" y="1870"/>
                <a:ext cx="80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4" name="Rectangle 132"/>
              <p:cNvSpPr>
                <a:spLocks noChangeArrowheads="1"/>
              </p:cNvSpPr>
              <p:nvPr/>
            </p:nvSpPr>
            <p:spPr bwMode="auto">
              <a:xfrm>
                <a:off x="2782" y="1870"/>
                <a:ext cx="78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5" name="Rectangle 133"/>
              <p:cNvSpPr>
                <a:spLocks noChangeArrowheads="1"/>
              </p:cNvSpPr>
              <p:nvPr/>
            </p:nvSpPr>
            <p:spPr bwMode="auto">
              <a:xfrm>
                <a:off x="2910" y="1870"/>
                <a:ext cx="79" cy="4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6" name="Freeform 134"/>
              <p:cNvSpPr>
                <a:spLocks/>
              </p:cNvSpPr>
              <p:nvPr/>
            </p:nvSpPr>
            <p:spPr bwMode="auto">
              <a:xfrm>
                <a:off x="1112" y="1902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7" name="Freeform 135"/>
              <p:cNvSpPr>
                <a:spLocks/>
              </p:cNvSpPr>
              <p:nvPr/>
            </p:nvSpPr>
            <p:spPr bwMode="auto">
              <a:xfrm>
                <a:off x="1240" y="1958"/>
                <a:ext cx="86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8" name="Freeform 136"/>
              <p:cNvSpPr>
                <a:spLocks/>
              </p:cNvSpPr>
              <p:nvPr/>
            </p:nvSpPr>
            <p:spPr bwMode="auto">
              <a:xfrm>
                <a:off x="1369" y="1962"/>
                <a:ext cx="85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9" name="Freeform 137"/>
              <p:cNvSpPr>
                <a:spLocks/>
              </p:cNvSpPr>
              <p:nvPr/>
            </p:nvSpPr>
            <p:spPr bwMode="auto">
              <a:xfrm>
                <a:off x="1497" y="1951"/>
                <a:ext cx="86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0" name="Freeform 138"/>
              <p:cNvSpPr>
                <a:spLocks/>
              </p:cNvSpPr>
              <p:nvPr/>
            </p:nvSpPr>
            <p:spPr bwMode="auto">
              <a:xfrm>
                <a:off x="1626" y="1951"/>
                <a:ext cx="85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1" name="Freeform 139"/>
              <p:cNvSpPr>
                <a:spLocks/>
              </p:cNvSpPr>
              <p:nvPr/>
            </p:nvSpPr>
            <p:spPr bwMode="auto">
              <a:xfrm>
                <a:off x="1754" y="1941"/>
                <a:ext cx="85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2" name="Freeform 140"/>
              <p:cNvSpPr>
                <a:spLocks/>
              </p:cNvSpPr>
              <p:nvPr/>
            </p:nvSpPr>
            <p:spPr bwMode="auto">
              <a:xfrm>
                <a:off x="1882" y="1923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3" name="Freeform 141"/>
              <p:cNvSpPr>
                <a:spLocks/>
              </p:cNvSpPr>
              <p:nvPr/>
            </p:nvSpPr>
            <p:spPr bwMode="auto">
              <a:xfrm>
                <a:off x="2010" y="1916"/>
                <a:ext cx="86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4" name="Freeform 142"/>
              <p:cNvSpPr>
                <a:spLocks/>
              </p:cNvSpPr>
              <p:nvPr/>
            </p:nvSpPr>
            <p:spPr bwMode="auto">
              <a:xfrm>
                <a:off x="2139" y="1898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5" name="Freeform 143"/>
              <p:cNvSpPr>
                <a:spLocks/>
              </p:cNvSpPr>
              <p:nvPr/>
            </p:nvSpPr>
            <p:spPr bwMode="auto">
              <a:xfrm>
                <a:off x="2267" y="1895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6" name="Freeform 144"/>
              <p:cNvSpPr>
                <a:spLocks/>
              </p:cNvSpPr>
              <p:nvPr/>
            </p:nvSpPr>
            <p:spPr bwMode="auto">
              <a:xfrm>
                <a:off x="2396" y="1895"/>
                <a:ext cx="85" cy="4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1" y="0"/>
                  </a:cxn>
                </a:cxnLst>
                <a:rect l="0" t="0" r="r" b="b"/>
                <a:pathLst>
                  <a:path w="83" h="84">
                    <a:moveTo>
                      <a:pt x="41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7" name="Freeform 145"/>
              <p:cNvSpPr>
                <a:spLocks/>
              </p:cNvSpPr>
              <p:nvPr/>
            </p:nvSpPr>
            <p:spPr bwMode="auto">
              <a:xfrm>
                <a:off x="2524" y="1895"/>
                <a:ext cx="85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8" name="Freeform 146"/>
              <p:cNvSpPr>
                <a:spLocks/>
              </p:cNvSpPr>
              <p:nvPr/>
            </p:nvSpPr>
            <p:spPr bwMode="auto">
              <a:xfrm>
                <a:off x="2652" y="1895"/>
                <a:ext cx="87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9" name="Freeform 147"/>
              <p:cNvSpPr>
                <a:spLocks/>
              </p:cNvSpPr>
              <p:nvPr/>
            </p:nvSpPr>
            <p:spPr bwMode="auto">
              <a:xfrm>
                <a:off x="2782" y="1895"/>
                <a:ext cx="84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0" name="Freeform 148"/>
              <p:cNvSpPr>
                <a:spLocks/>
              </p:cNvSpPr>
              <p:nvPr/>
            </p:nvSpPr>
            <p:spPr bwMode="auto">
              <a:xfrm>
                <a:off x="2910" y="1895"/>
                <a:ext cx="86" cy="4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1" name="Line 149"/>
              <p:cNvSpPr>
                <a:spLocks noChangeShapeType="1"/>
              </p:cNvSpPr>
              <p:nvPr/>
            </p:nvSpPr>
            <p:spPr bwMode="auto">
              <a:xfrm>
                <a:off x="2256" y="1126"/>
                <a:ext cx="195" cy="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2" name="Oval 150"/>
              <p:cNvSpPr>
                <a:spLocks noChangeArrowheads="1"/>
              </p:cNvSpPr>
              <p:nvPr/>
            </p:nvSpPr>
            <p:spPr bwMode="auto">
              <a:xfrm>
                <a:off x="2316" y="1104"/>
                <a:ext cx="68" cy="39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3" name="Rectangle 151"/>
              <p:cNvSpPr>
                <a:spLocks noChangeArrowheads="1"/>
              </p:cNvSpPr>
              <p:nvPr/>
            </p:nvSpPr>
            <p:spPr bwMode="auto">
              <a:xfrm>
                <a:off x="2481" y="1087"/>
                <a:ext cx="14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184" name="Line 152"/>
              <p:cNvSpPr>
                <a:spLocks noChangeShapeType="1"/>
              </p:cNvSpPr>
              <p:nvPr/>
            </p:nvSpPr>
            <p:spPr bwMode="auto">
              <a:xfrm>
                <a:off x="2256" y="1221"/>
                <a:ext cx="195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5" name="Rectangle 153"/>
              <p:cNvSpPr>
                <a:spLocks noChangeArrowheads="1"/>
              </p:cNvSpPr>
              <p:nvPr/>
            </p:nvSpPr>
            <p:spPr bwMode="auto">
              <a:xfrm>
                <a:off x="2316" y="1200"/>
                <a:ext cx="68" cy="39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6" name="Rectangle 154"/>
              <p:cNvSpPr>
                <a:spLocks noChangeArrowheads="1"/>
              </p:cNvSpPr>
              <p:nvPr/>
            </p:nvSpPr>
            <p:spPr bwMode="auto">
              <a:xfrm>
                <a:off x="2481" y="1182"/>
                <a:ext cx="35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DOPAC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187" name="Line 155"/>
              <p:cNvSpPr>
                <a:spLocks noChangeShapeType="1"/>
              </p:cNvSpPr>
              <p:nvPr/>
            </p:nvSpPr>
            <p:spPr bwMode="auto">
              <a:xfrm>
                <a:off x="2256" y="1316"/>
                <a:ext cx="195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8" name="Freeform 156"/>
              <p:cNvSpPr>
                <a:spLocks/>
              </p:cNvSpPr>
              <p:nvPr/>
            </p:nvSpPr>
            <p:spPr bwMode="auto">
              <a:xfrm>
                <a:off x="2316" y="1295"/>
                <a:ext cx="74" cy="4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9" name="Rectangle 157"/>
              <p:cNvSpPr>
                <a:spLocks noChangeArrowheads="1"/>
              </p:cNvSpPr>
              <p:nvPr/>
            </p:nvSpPr>
            <p:spPr bwMode="auto">
              <a:xfrm>
                <a:off x="2481" y="1277"/>
                <a:ext cx="205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HVA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190" name="Rectangle 158"/>
              <p:cNvSpPr>
                <a:spLocks noChangeArrowheads="1"/>
              </p:cNvSpPr>
              <p:nvPr/>
            </p:nvSpPr>
            <p:spPr bwMode="auto">
              <a:xfrm>
                <a:off x="1036" y="653"/>
                <a:ext cx="552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Accumbens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44191" name="Text Box 159"/>
            <p:cNvSpPr txBox="1">
              <a:spLocks noChangeArrowheads="1"/>
            </p:cNvSpPr>
            <p:nvPr/>
          </p:nvSpPr>
          <p:spPr bwMode="auto">
            <a:xfrm>
              <a:off x="1701" y="566"/>
              <a:ext cx="139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</a:rPr>
                <a:t>AMPHETAMINE</a:t>
              </a:r>
            </a:p>
          </p:txBody>
        </p:sp>
      </p:grp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4605338" y="762000"/>
            <a:ext cx="4538662" cy="2895600"/>
            <a:chOff x="3264" y="528"/>
            <a:chExt cx="2928" cy="1872"/>
          </a:xfrm>
        </p:grpSpPr>
        <p:grpSp>
          <p:nvGrpSpPr>
            <p:cNvPr id="6" name="Group 161"/>
            <p:cNvGrpSpPr>
              <a:grpSpLocks/>
            </p:cNvGrpSpPr>
            <p:nvPr/>
          </p:nvGrpSpPr>
          <p:grpSpPr bwMode="auto">
            <a:xfrm>
              <a:off x="3264" y="528"/>
              <a:ext cx="2928" cy="1872"/>
              <a:chOff x="3264" y="528"/>
              <a:chExt cx="2928" cy="1872"/>
            </a:xfrm>
          </p:grpSpPr>
          <p:sp>
            <p:nvSpPr>
              <p:cNvPr id="44194" name="Rectangle 162"/>
              <p:cNvSpPr>
                <a:spLocks noChangeArrowheads="1"/>
              </p:cNvSpPr>
              <p:nvPr/>
            </p:nvSpPr>
            <p:spPr bwMode="auto">
              <a:xfrm>
                <a:off x="3264" y="528"/>
                <a:ext cx="2928" cy="1872"/>
              </a:xfrm>
              <a:prstGeom prst="rect">
                <a:avLst/>
              </a:prstGeom>
              <a:gradFill rotWithShape="0">
                <a:gsLst>
                  <a:gs pos="0">
                    <a:srgbClr val="000066"/>
                  </a:gs>
                  <a:gs pos="50000">
                    <a:srgbClr val="0000FF"/>
                  </a:gs>
                  <a:gs pos="100000">
                    <a:srgbClr val="00006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95" name="Line 163"/>
              <p:cNvSpPr>
                <a:spLocks noChangeShapeType="1"/>
              </p:cNvSpPr>
              <p:nvPr/>
            </p:nvSpPr>
            <p:spPr bwMode="auto">
              <a:xfrm>
                <a:off x="3760" y="808"/>
                <a:ext cx="1" cy="130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6" name="Line 164"/>
              <p:cNvSpPr>
                <a:spLocks noChangeShapeType="1"/>
              </p:cNvSpPr>
              <p:nvPr/>
            </p:nvSpPr>
            <p:spPr bwMode="auto">
              <a:xfrm>
                <a:off x="3733" y="1459"/>
                <a:ext cx="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7" name="Line 165"/>
              <p:cNvSpPr>
                <a:spLocks noChangeShapeType="1"/>
              </p:cNvSpPr>
              <p:nvPr/>
            </p:nvSpPr>
            <p:spPr bwMode="auto">
              <a:xfrm>
                <a:off x="3733" y="1135"/>
                <a:ext cx="27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8" name="Line 166"/>
              <p:cNvSpPr>
                <a:spLocks noChangeShapeType="1"/>
              </p:cNvSpPr>
              <p:nvPr/>
            </p:nvSpPr>
            <p:spPr bwMode="auto">
              <a:xfrm>
                <a:off x="3733" y="808"/>
                <a:ext cx="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9" name="Rectangle 167"/>
              <p:cNvSpPr>
                <a:spLocks noChangeArrowheads="1"/>
              </p:cNvSpPr>
              <p:nvPr/>
            </p:nvSpPr>
            <p:spPr bwMode="auto">
              <a:xfrm>
                <a:off x="3644" y="2070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0" name="Rectangle 168"/>
              <p:cNvSpPr>
                <a:spLocks noChangeArrowheads="1"/>
              </p:cNvSpPr>
              <p:nvPr/>
            </p:nvSpPr>
            <p:spPr bwMode="auto">
              <a:xfrm>
                <a:off x="3545" y="1747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1" name="Rectangle 169"/>
              <p:cNvSpPr>
                <a:spLocks noChangeArrowheads="1"/>
              </p:cNvSpPr>
              <p:nvPr/>
            </p:nvSpPr>
            <p:spPr bwMode="auto">
              <a:xfrm>
                <a:off x="3545" y="1420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2" name="Rectangle 170"/>
              <p:cNvSpPr>
                <a:spLocks noChangeArrowheads="1"/>
              </p:cNvSpPr>
              <p:nvPr/>
            </p:nvSpPr>
            <p:spPr bwMode="auto">
              <a:xfrm>
                <a:off x="3545" y="1096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3" name="Rectangle 171"/>
              <p:cNvSpPr>
                <a:spLocks noChangeArrowheads="1"/>
              </p:cNvSpPr>
              <p:nvPr/>
            </p:nvSpPr>
            <p:spPr bwMode="auto">
              <a:xfrm>
                <a:off x="3545" y="770"/>
                <a:ext cx="16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400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04" name="Line 172"/>
              <p:cNvSpPr>
                <a:spLocks noChangeShapeType="1"/>
              </p:cNvSpPr>
              <p:nvPr/>
            </p:nvSpPr>
            <p:spPr bwMode="auto">
              <a:xfrm>
                <a:off x="3739" y="2110"/>
                <a:ext cx="2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5" name="Line 173"/>
              <p:cNvSpPr>
                <a:spLocks noChangeShapeType="1"/>
              </p:cNvSpPr>
              <p:nvPr/>
            </p:nvSpPr>
            <p:spPr bwMode="auto">
              <a:xfrm>
                <a:off x="3877" y="2110"/>
                <a:ext cx="1928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6" name="Line 174"/>
              <p:cNvSpPr>
                <a:spLocks noChangeShapeType="1"/>
              </p:cNvSpPr>
              <p:nvPr/>
            </p:nvSpPr>
            <p:spPr bwMode="auto">
              <a:xfrm flipV="1">
                <a:off x="3877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7" name="Line 175"/>
              <p:cNvSpPr>
                <a:spLocks noChangeShapeType="1"/>
              </p:cNvSpPr>
              <p:nvPr/>
            </p:nvSpPr>
            <p:spPr bwMode="auto">
              <a:xfrm flipV="1">
                <a:off x="4006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8" name="Line 176"/>
              <p:cNvSpPr>
                <a:spLocks noChangeShapeType="1"/>
              </p:cNvSpPr>
              <p:nvPr/>
            </p:nvSpPr>
            <p:spPr bwMode="auto">
              <a:xfrm flipV="1">
                <a:off x="4133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9" name="Line 177"/>
              <p:cNvSpPr>
                <a:spLocks noChangeShapeType="1"/>
              </p:cNvSpPr>
              <p:nvPr/>
            </p:nvSpPr>
            <p:spPr bwMode="auto">
              <a:xfrm flipV="1">
                <a:off x="4262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0" name="Line 178"/>
              <p:cNvSpPr>
                <a:spLocks noChangeShapeType="1"/>
              </p:cNvSpPr>
              <p:nvPr/>
            </p:nvSpPr>
            <p:spPr bwMode="auto">
              <a:xfrm flipV="1">
                <a:off x="4392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1" name="Line 179"/>
              <p:cNvSpPr>
                <a:spLocks noChangeShapeType="1"/>
              </p:cNvSpPr>
              <p:nvPr/>
            </p:nvSpPr>
            <p:spPr bwMode="auto">
              <a:xfrm flipV="1">
                <a:off x="4517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2" name="Line 180"/>
              <p:cNvSpPr>
                <a:spLocks noChangeShapeType="1"/>
              </p:cNvSpPr>
              <p:nvPr/>
            </p:nvSpPr>
            <p:spPr bwMode="auto">
              <a:xfrm flipV="1">
                <a:off x="4648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3" name="Line 181"/>
              <p:cNvSpPr>
                <a:spLocks noChangeShapeType="1"/>
              </p:cNvSpPr>
              <p:nvPr/>
            </p:nvSpPr>
            <p:spPr bwMode="auto">
              <a:xfrm flipV="1">
                <a:off x="4778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4" name="Line 182"/>
              <p:cNvSpPr>
                <a:spLocks noChangeShapeType="1"/>
              </p:cNvSpPr>
              <p:nvPr/>
            </p:nvSpPr>
            <p:spPr bwMode="auto">
              <a:xfrm flipV="1">
                <a:off x="4903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5" name="Line 183"/>
              <p:cNvSpPr>
                <a:spLocks noChangeShapeType="1"/>
              </p:cNvSpPr>
              <p:nvPr/>
            </p:nvSpPr>
            <p:spPr bwMode="auto">
              <a:xfrm flipV="1">
                <a:off x="5033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6" name="Line 184"/>
              <p:cNvSpPr>
                <a:spLocks noChangeShapeType="1"/>
              </p:cNvSpPr>
              <p:nvPr/>
            </p:nvSpPr>
            <p:spPr bwMode="auto">
              <a:xfrm flipV="1">
                <a:off x="5163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7" name="Line 185"/>
              <p:cNvSpPr>
                <a:spLocks noChangeShapeType="1"/>
              </p:cNvSpPr>
              <p:nvPr/>
            </p:nvSpPr>
            <p:spPr bwMode="auto">
              <a:xfrm flipV="1">
                <a:off x="5289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8" name="Line 186"/>
              <p:cNvSpPr>
                <a:spLocks noChangeShapeType="1"/>
              </p:cNvSpPr>
              <p:nvPr/>
            </p:nvSpPr>
            <p:spPr bwMode="auto">
              <a:xfrm flipV="1">
                <a:off x="5419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9" name="Line 187"/>
              <p:cNvSpPr>
                <a:spLocks noChangeShapeType="1"/>
              </p:cNvSpPr>
              <p:nvPr/>
            </p:nvSpPr>
            <p:spPr bwMode="auto">
              <a:xfrm flipV="1">
                <a:off x="5549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0" name="Line 188"/>
              <p:cNvSpPr>
                <a:spLocks noChangeShapeType="1"/>
              </p:cNvSpPr>
              <p:nvPr/>
            </p:nvSpPr>
            <p:spPr bwMode="auto">
              <a:xfrm flipV="1">
                <a:off x="5674" y="2110"/>
                <a:ext cx="1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1" name="Line 189"/>
              <p:cNvSpPr>
                <a:spLocks noChangeShapeType="1"/>
              </p:cNvSpPr>
              <p:nvPr/>
            </p:nvSpPr>
            <p:spPr bwMode="auto">
              <a:xfrm flipV="1">
                <a:off x="5805" y="2110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2" name="Rectangle 190"/>
              <p:cNvSpPr>
                <a:spLocks noChangeArrowheads="1"/>
              </p:cNvSpPr>
              <p:nvPr/>
            </p:nvSpPr>
            <p:spPr bwMode="auto">
              <a:xfrm>
                <a:off x="3855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3" name="Rectangle 191"/>
              <p:cNvSpPr>
                <a:spLocks noChangeArrowheads="1"/>
              </p:cNvSpPr>
              <p:nvPr/>
            </p:nvSpPr>
            <p:spPr bwMode="auto">
              <a:xfrm>
                <a:off x="4238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4" name="Rectangle 192"/>
              <p:cNvSpPr>
                <a:spLocks noChangeArrowheads="1"/>
              </p:cNvSpPr>
              <p:nvPr/>
            </p:nvSpPr>
            <p:spPr bwMode="auto">
              <a:xfrm>
                <a:off x="4626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5" name="Rectangle 193"/>
              <p:cNvSpPr>
                <a:spLocks noChangeArrowheads="1"/>
              </p:cNvSpPr>
              <p:nvPr/>
            </p:nvSpPr>
            <p:spPr bwMode="auto">
              <a:xfrm>
                <a:off x="5011" y="2157"/>
                <a:ext cx="5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6" name="Rectangle 194"/>
              <p:cNvSpPr>
                <a:spLocks noChangeArrowheads="1"/>
              </p:cNvSpPr>
              <p:nvPr/>
            </p:nvSpPr>
            <p:spPr bwMode="auto">
              <a:xfrm>
                <a:off x="5397" y="2157"/>
                <a:ext cx="5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4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7" name="Rectangle 195"/>
              <p:cNvSpPr>
                <a:spLocks noChangeArrowheads="1"/>
              </p:cNvSpPr>
              <p:nvPr/>
            </p:nvSpPr>
            <p:spPr bwMode="auto">
              <a:xfrm>
                <a:off x="5724" y="2157"/>
                <a:ext cx="180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5 hr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8" name="Rectangle 196"/>
              <p:cNvSpPr>
                <a:spLocks noChangeArrowheads="1"/>
              </p:cNvSpPr>
              <p:nvPr/>
            </p:nvSpPr>
            <p:spPr bwMode="auto">
              <a:xfrm>
                <a:off x="4454" y="2251"/>
                <a:ext cx="89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Time After Cocaine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29" name="Rectangle 197"/>
              <p:cNvSpPr>
                <a:spLocks noChangeArrowheads="1"/>
              </p:cNvSpPr>
              <p:nvPr/>
            </p:nvSpPr>
            <p:spPr bwMode="auto">
              <a:xfrm rot="16200000">
                <a:off x="2995" y="1283"/>
                <a:ext cx="896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% of Basal Release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230" name="Line 198"/>
              <p:cNvSpPr>
                <a:spLocks noChangeShapeType="1"/>
              </p:cNvSpPr>
              <p:nvPr/>
            </p:nvSpPr>
            <p:spPr bwMode="auto">
              <a:xfrm>
                <a:off x="3849" y="1785"/>
                <a:ext cx="27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1" name="Line 199"/>
              <p:cNvSpPr>
                <a:spLocks noChangeShapeType="1"/>
              </p:cNvSpPr>
              <p:nvPr/>
            </p:nvSpPr>
            <p:spPr bwMode="auto">
              <a:xfrm flipV="1">
                <a:off x="3876" y="1402"/>
                <a:ext cx="130" cy="383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2" name="Line 200"/>
              <p:cNvSpPr>
                <a:spLocks noChangeShapeType="1"/>
              </p:cNvSpPr>
              <p:nvPr/>
            </p:nvSpPr>
            <p:spPr bwMode="auto">
              <a:xfrm>
                <a:off x="3876" y="1785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3" name="Line 201"/>
              <p:cNvSpPr>
                <a:spLocks noChangeShapeType="1"/>
              </p:cNvSpPr>
              <p:nvPr/>
            </p:nvSpPr>
            <p:spPr bwMode="auto">
              <a:xfrm flipV="1">
                <a:off x="3876" y="1720"/>
                <a:ext cx="130" cy="6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4" name="Oval 202"/>
              <p:cNvSpPr>
                <a:spLocks noChangeArrowheads="1"/>
              </p:cNvSpPr>
              <p:nvPr/>
            </p:nvSpPr>
            <p:spPr bwMode="auto">
              <a:xfrm>
                <a:off x="3845" y="1760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5" name="Rectangle 203"/>
              <p:cNvSpPr>
                <a:spLocks noChangeArrowheads="1"/>
              </p:cNvSpPr>
              <p:nvPr/>
            </p:nvSpPr>
            <p:spPr bwMode="auto">
              <a:xfrm>
                <a:off x="3845" y="176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6" name="Freeform 204"/>
              <p:cNvSpPr>
                <a:spLocks/>
              </p:cNvSpPr>
              <p:nvPr/>
            </p:nvSpPr>
            <p:spPr bwMode="auto">
              <a:xfrm>
                <a:off x="3845" y="1760"/>
                <a:ext cx="62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7" name="Line 205"/>
              <p:cNvSpPr>
                <a:spLocks noChangeShapeType="1"/>
              </p:cNvSpPr>
              <p:nvPr/>
            </p:nvSpPr>
            <p:spPr bwMode="auto">
              <a:xfrm flipV="1">
                <a:off x="4006" y="1282"/>
                <a:ext cx="125" cy="12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8" name="Line 206"/>
              <p:cNvSpPr>
                <a:spLocks noChangeShapeType="1"/>
              </p:cNvSpPr>
              <p:nvPr/>
            </p:nvSpPr>
            <p:spPr bwMode="auto">
              <a:xfrm flipV="1">
                <a:off x="4131" y="1184"/>
                <a:ext cx="131" cy="9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9" name="Line 207"/>
              <p:cNvSpPr>
                <a:spLocks noChangeShapeType="1"/>
              </p:cNvSpPr>
              <p:nvPr/>
            </p:nvSpPr>
            <p:spPr bwMode="auto">
              <a:xfrm flipV="1">
                <a:off x="4262" y="1037"/>
                <a:ext cx="130" cy="14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0" name="Line 208"/>
              <p:cNvSpPr>
                <a:spLocks noChangeShapeType="1"/>
              </p:cNvSpPr>
              <p:nvPr/>
            </p:nvSpPr>
            <p:spPr bwMode="auto">
              <a:xfrm>
                <a:off x="4392" y="1037"/>
                <a:ext cx="125" cy="3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1" name="Line 209"/>
              <p:cNvSpPr>
                <a:spLocks noChangeShapeType="1"/>
              </p:cNvSpPr>
              <p:nvPr/>
            </p:nvSpPr>
            <p:spPr bwMode="auto">
              <a:xfrm>
                <a:off x="4517" y="1069"/>
                <a:ext cx="130" cy="51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2" name="Line 210"/>
              <p:cNvSpPr>
                <a:spLocks noChangeShapeType="1"/>
              </p:cNvSpPr>
              <p:nvPr/>
            </p:nvSpPr>
            <p:spPr bwMode="auto">
              <a:xfrm>
                <a:off x="4647" y="1120"/>
                <a:ext cx="130" cy="79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3" name="Line 211"/>
              <p:cNvSpPr>
                <a:spLocks noChangeShapeType="1"/>
              </p:cNvSpPr>
              <p:nvPr/>
            </p:nvSpPr>
            <p:spPr bwMode="auto">
              <a:xfrm>
                <a:off x="4777" y="1199"/>
                <a:ext cx="125" cy="65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4" name="Line 212"/>
              <p:cNvSpPr>
                <a:spLocks noChangeShapeType="1"/>
              </p:cNvSpPr>
              <p:nvPr/>
            </p:nvSpPr>
            <p:spPr bwMode="auto">
              <a:xfrm>
                <a:off x="4902" y="1264"/>
                <a:ext cx="130" cy="246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5" name="Line 213"/>
              <p:cNvSpPr>
                <a:spLocks noChangeShapeType="1"/>
              </p:cNvSpPr>
              <p:nvPr/>
            </p:nvSpPr>
            <p:spPr bwMode="auto">
              <a:xfrm>
                <a:off x="5032" y="1510"/>
                <a:ext cx="131" cy="2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6" name="Line 214"/>
              <p:cNvSpPr>
                <a:spLocks noChangeShapeType="1"/>
              </p:cNvSpPr>
              <p:nvPr/>
            </p:nvSpPr>
            <p:spPr bwMode="auto">
              <a:xfrm>
                <a:off x="5163" y="1532"/>
                <a:ext cx="125" cy="43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7" name="Line 215"/>
              <p:cNvSpPr>
                <a:spLocks noChangeShapeType="1"/>
              </p:cNvSpPr>
              <p:nvPr/>
            </p:nvSpPr>
            <p:spPr bwMode="auto">
              <a:xfrm>
                <a:off x="5288" y="1575"/>
                <a:ext cx="130" cy="33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8" name="Line 216"/>
              <p:cNvSpPr>
                <a:spLocks noChangeShapeType="1"/>
              </p:cNvSpPr>
              <p:nvPr/>
            </p:nvSpPr>
            <p:spPr bwMode="auto">
              <a:xfrm>
                <a:off x="5418" y="1608"/>
                <a:ext cx="130" cy="47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9" name="Line 217"/>
              <p:cNvSpPr>
                <a:spLocks noChangeShapeType="1"/>
              </p:cNvSpPr>
              <p:nvPr/>
            </p:nvSpPr>
            <p:spPr bwMode="auto">
              <a:xfrm>
                <a:off x="5548" y="1655"/>
                <a:ext cx="126" cy="32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0" name="Line 218"/>
              <p:cNvSpPr>
                <a:spLocks noChangeShapeType="1"/>
              </p:cNvSpPr>
              <p:nvPr/>
            </p:nvSpPr>
            <p:spPr bwMode="auto">
              <a:xfrm>
                <a:off x="5674" y="1687"/>
                <a:ext cx="130" cy="8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1" name="Line 219"/>
              <p:cNvSpPr>
                <a:spLocks noChangeShapeType="1"/>
              </p:cNvSpPr>
              <p:nvPr/>
            </p:nvSpPr>
            <p:spPr bwMode="auto">
              <a:xfrm>
                <a:off x="4006" y="1792"/>
                <a:ext cx="125" cy="4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2" name="Line 220"/>
              <p:cNvSpPr>
                <a:spLocks noChangeShapeType="1"/>
              </p:cNvSpPr>
              <p:nvPr/>
            </p:nvSpPr>
            <p:spPr bwMode="auto">
              <a:xfrm>
                <a:off x="4131" y="1836"/>
                <a:ext cx="131" cy="1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3" name="Line 221"/>
              <p:cNvSpPr>
                <a:spLocks noChangeShapeType="1"/>
              </p:cNvSpPr>
              <p:nvPr/>
            </p:nvSpPr>
            <p:spPr bwMode="auto">
              <a:xfrm flipV="1">
                <a:off x="4262" y="1818"/>
                <a:ext cx="130" cy="32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4" name="Line 222"/>
              <p:cNvSpPr>
                <a:spLocks noChangeShapeType="1"/>
              </p:cNvSpPr>
              <p:nvPr/>
            </p:nvSpPr>
            <p:spPr bwMode="auto">
              <a:xfrm>
                <a:off x="4392" y="1818"/>
                <a:ext cx="125" cy="39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5" name="Line 223"/>
              <p:cNvSpPr>
                <a:spLocks noChangeShapeType="1"/>
              </p:cNvSpPr>
              <p:nvPr/>
            </p:nvSpPr>
            <p:spPr bwMode="auto">
              <a:xfrm>
                <a:off x="4517" y="1857"/>
                <a:ext cx="130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6" name="Line 224"/>
              <p:cNvSpPr>
                <a:spLocks noChangeShapeType="1"/>
              </p:cNvSpPr>
              <p:nvPr/>
            </p:nvSpPr>
            <p:spPr bwMode="auto">
              <a:xfrm>
                <a:off x="4647" y="1861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7" name="Line 225"/>
              <p:cNvSpPr>
                <a:spLocks noChangeShapeType="1"/>
              </p:cNvSpPr>
              <p:nvPr/>
            </p:nvSpPr>
            <p:spPr bwMode="auto">
              <a:xfrm>
                <a:off x="4777" y="1868"/>
                <a:ext cx="125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8" name="Line 226"/>
              <p:cNvSpPr>
                <a:spLocks noChangeShapeType="1"/>
              </p:cNvSpPr>
              <p:nvPr/>
            </p:nvSpPr>
            <p:spPr bwMode="auto">
              <a:xfrm flipV="1">
                <a:off x="4902" y="1850"/>
                <a:ext cx="130" cy="18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9" name="Line 227"/>
              <p:cNvSpPr>
                <a:spLocks noChangeShapeType="1"/>
              </p:cNvSpPr>
              <p:nvPr/>
            </p:nvSpPr>
            <p:spPr bwMode="auto">
              <a:xfrm flipV="1">
                <a:off x="5032" y="1843"/>
                <a:ext cx="131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0" name="Line 228"/>
              <p:cNvSpPr>
                <a:spLocks noChangeShapeType="1"/>
              </p:cNvSpPr>
              <p:nvPr/>
            </p:nvSpPr>
            <p:spPr bwMode="auto">
              <a:xfrm flipV="1">
                <a:off x="5163" y="1836"/>
                <a:ext cx="125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1" name="Line 229"/>
              <p:cNvSpPr>
                <a:spLocks noChangeShapeType="1"/>
              </p:cNvSpPr>
              <p:nvPr/>
            </p:nvSpPr>
            <p:spPr bwMode="auto">
              <a:xfrm flipV="1">
                <a:off x="5288" y="1832"/>
                <a:ext cx="130" cy="4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2" name="Line 230"/>
              <p:cNvSpPr>
                <a:spLocks noChangeShapeType="1"/>
              </p:cNvSpPr>
              <p:nvPr/>
            </p:nvSpPr>
            <p:spPr bwMode="auto">
              <a:xfrm flipV="1">
                <a:off x="5418" y="1825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3" name="Line 231"/>
              <p:cNvSpPr>
                <a:spLocks noChangeShapeType="1"/>
              </p:cNvSpPr>
              <p:nvPr/>
            </p:nvSpPr>
            <p:spPr bwMode="auto">
              <a:xfrm flipV="1">
                <a:off x="5548" y="1810"/>
                <a:ext cx="126" cy="15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4" name="Line 232"/>
              <p:cNvSpPr>
                <a:spLocks noChangeShapeType="1"/>
              </p:cNvSpPr>
              <p:nvPr/>
            </p:nvSpPr>
            <p:spPr bwMode="auto">
              <a:xfrm flipV="1">
                <a:off x="5674" y="1803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5" name="Line 233"/>
              <p:cNvSpPr>
                <a:spLocks noChangeShapeType="1"/>
              </p:cNvSpPr>
              <p:nvPr/>
            </p:nvSpPr>
            <p:spPr bwMode="auto">
              <a:xfrm>
                <a:off x="4006" y="1720"/>
                <a:ext cx="125" cy="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6" name="Line 234"/>
              <p:cNvSpPr>
                <a:spLocks noChangeShapeType="1"/>
              </p:cNvSpPr>
              <p:nvPr/>
            </p:nvSpPr>
            <p:spPr bwMode="auto">
              <a:xfrm flipV="1">
                <a:off x="4131" y="1705"/>
                <a:ext cx="131" cy="22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7" name="Line 235"/>
              <p:cNvSpPr>
                <a:spLocks noChangeShapeType="1"/>
              </p:cNvSpPr>
              <p:nvPr/>
            </p:nvSpPr>
            <p:spPr bwMode="auto">
              <a:xfrm flipV="1">
                <a:off x="4262" y="1669"/>
                <a:ext cx="130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8" name="Line 236"/>
              <p:cNvSpPr>
                <a:spLocks noChangeShapeType="1"/>
              </p:cNvSpPr>
              <p:nvPr/>
            </p:nvSpPr>
            <p:spPr bwMode="auto">
              <a:xfrm flipV="1">
                <a:off x="4392" y="1644"/>
                <a:ext cx="125" cy="25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9" name="Line 237"/>
              <p:cNvSpPr>
                <a:spLocks noChangeShapeType="1"/>
              </p:cNvSpPr>
              <p:nvPr/>
            </p:nvSpPr>
            <p:spPr bwMode="auto">
              <a:xfrm flipV="1">
                <a:off x="4517" y="1608"/>
                <a:ext cx="130" cy="36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0" name="Line 238"/>
              <p:cNvSpPr>
                <a:spLocks noChangeShapeType="1"/>
              </p:cNvSpPr>
              <p:nvPr/>
            </p:nvSpPr>
            <p:spPr bwMode="auto">
              <a:xfrm flipV="1">
                <a:off x="4647" y="1557"/>
                <a:ext cx="130" cy="5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1" name="Line 239"/>
              <p:cNvSpPr>
                <a:spLocks noChangeShapeType="1"/>
              </p:cNvSpPr>
              <p:nvPr/>
            </p:nvSpPr>
            <p:spPr bwMode="auto">
              <a:xfrm>
                <a:off x="4777" y="1557"/>
                <a:ext cx="125" cy="33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2" name="Line 240"/>
              <p:cNvSpPr>
                <a:spLocks noChangeShapeType="1"/>
              </p:cNvSpPr>
              <p:nvPr/>
            </p:nvSpPr>
            <p:spPr bwMode="auto">
              <a:xfrm>
                <a:off x="4902" y="1590"/>
                <a:ext cx="130" cy="58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3" name="Line 241"/>
              <p:cNvSpPr>
                <a:spLocks noChangeShapeType="1"/>
              </p:cNvSpPr>
              <p:nvPr/>
            </p:nvSpPr>
            <p:spPr bwMode="auto">
              <a:xfrm>
                <a:off x="5032" y="1648"/>
                <a:ext cx="131" cy="2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4" name="Line 242"/>
              <p:cNvSpPr>
                <a:spLocks noChangeShapeType="1"/>
              </p:cNvSpPr>
              <p:nvPr/>
            </p:nvSpPr>
            <p:spPr bwMode="auto">
              <a:xfrm>
                <a:off x="5163" y="1669"/>
                <a:ext cx="125" cy="4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5" name="Line 243"/>
              <p:cNvSpPr>
                <a:spLocks noChangeShapeType="1"/>
              </p:cNvSpPr>
              <p:nvPr/>
            </p:nvSpPr>
            <p:spPr bwMode="auto">
              <a:xfrm>
                <a:off x="5288" y="1713"/>
                <a:ext cx="130" cy="54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6" name="Line 244"/>
              <p:cNvSpPr>
                <a:spLocks noChangeShapeType="1"/>
              </p:cNvSpPr>
              <p:nvPr/>
            </p:nvSpPr>
            <p:spPr bwMode="auto">
              <a:xfrm flipV="1">
                <a:off x="5418" y="1760"/>
                <a:ext cx="130" cy="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7" name="Line 245"/>
              <p:cNvSpPr>
                <a:spLocks noChangeShapeType="1"/>
              </p:cNvSpPr>
              <p:nvPr/>
            </p:nvSpPr>
            <p:spPr bwMode="auto">
              <a:xfrm flipV="1">
                <a:off x="5548" y="1753"/>
                <a:ext cx="126" cy="7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8" name="Line 246"/>
              <p:cNvSpPr>
                <a:spLocks noChangeShapeType="1"/>
              </p:cNvSpPr>
              <p:nvPr/>
            </p:nvSpPr>
            <p:spPr bwMode="auto">
              <a:xfrm>
                <a:off x="5674" y="1753"/>
                <a:ext cx="13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9" name="Oval 247"/>
              <p:cNvSpPr>
                <a:spLocks noChangeArrowheads="1"/>
              </p:cNvSpPr>
              <p:nvPr/>
            </p:nvSpPr>
            <p:spPr bwMode="auto">
              <a:xfrm>
                <a:off x="3974" y="1376"/>
                <a:ext cx="59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0" name="Oval 248"/>
              <p:cNvSpPr>
                <a:spLocks noChangeArrowheads="1"/>
              </p:cNvSpPr>
              <p:nvPr/>
            </p:nvSpPr>
            <p:spPr bwMode="auto">
              <a:xfrm>
                <a:off x="4100" y="1257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1" name="Oval 249"/>
              <p:cNvSpPr>
                <a:spLocks noChangeArrowheads="1"/>
              </p:cNvSpPr>
              <p:nvPr/>
            </p:nvSpPr>
            <p:spPr bwMode="auto">
              <a:xfrm>
                <a:off x="4230" y="1159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2" name="Oval 250"/>
              <p:cNvSpPr>
                <a:spLocks noChangeArrowheads="1"/>
              </p:cNvSpPr>
              <p:nvPr/>
            </p:nvSpPr>
            <p:spPr bwMode="auto">
              <a:xfrm>
                <a:off x="4360" y="1011"/>
                <a:ext cx="59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3" name="Oval 251"/>
              <p:cNvSpPr>
                <a:spLocks noChangeArrowheads="1"/>
              </p:cNvSpPr>
              <p:nvPr/>
            </p:nvSpPr>
            <p:spPr bwMode="auto">
              <a:xfrm>
                <a:off x="4486" y="1044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4" name="Oval 252"/>
              <p:cNvSpPr>
                <a:spLocks noChangeArrowheads="1"/>
              </p:cNvSpPr>
              <p:nvPr/>
            </p:nvSpPr>
            <p:spPr bwMode="auto">
              <a:xfrm>
                <a:off x="4616" y="1095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5" name="Oval 253"/>
              <p:cNvSpPr>
                <a:spLocks noChangeArrowheads="1"/>
              </p:cNvSpPr>
              <p:nvPr/>
            </p:nvSpPr>
            <p:spPr bwMode="auto">
              <a:xfrm>
                <a:off x="4746" y="1174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6" name="Oval 254"/>
              <p:cNvSpPr>
                <a:spLocks noChangeArrowheads="1"/>
              </p:cNvSpPr>
              <p:nvPr/>
            </p:nvSpPr>
            <p:spPr bwMode="auto">
              <a:xfrm>
                <a:off x="4871" y="1239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7" name="Oval 255"/>
              <p:cNvSpPr>
                <a:spLocks noChangeArrowheads="1"/>
              </p:cNvSpPr>
              <p:nvPr/>
            </p:nvSpPr>
            <p:spPr bwMode="auto">
              <a:xfrm>
                <a:off x="5001" y="1485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8" name="Oval 256"/>
              <p:cNvSpPr>
                <a:spLocks noChangeArrowheads="1"/>
              </p:cNvSpPr>
              <p:nvPr/>
            </p:nvSpPr>
            <p:spPr bwMode="auto">
              <a:xfrm>
                <a:off x="5131" y="1506"/>
                <a:ext cx="59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9" name="Oval 257"/>
              <p:cNvSpPr>
                <a:spLocks noChangeArrowheads="1"/>
              </p:cNvSpPr>
              <p:nvPr/>
            </p:nvSpPr>
            <p:spPr bwMode="auto">
              <a:xfrm>
                <a:off x="5257" y="1550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0" name="Oval 258"/>
              <p:cNvSpPr>
                <a:spLocks noChangeArrowheads="1"/>
              </p:cNvSpPr>
              <p:nvPr/>
            </p:nvSpPr>
            <p:spPr bwMode="auto">
              <a:xfrm>
                <a:off x="5387" y="1582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1" name="Oval 259"/>
              <p:cNvSpPr>
                <a:spLocks noChangeArrowheads="1"/>
              </p:cNvSpPr>
              <p:nvPr/>
            </p:nvSpPr>
            <p:spPr bwMode="auto">
              <a:xfrm>
                <a:off x="5517" y="1629"/>
                <a:ext cx="58" cy="4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2" name="Oval 260"/>
              <p:cNvSpPr>
                <a:spLocks noChangeArrowheads="1"/>
              </p:cNvSpPr>
              <p:nvPr/>
            </p:nvSpPr>
            <p:spPr bwMode="auto">
              <a:xfrm>
                <a:off x="5643" y="1662"/>
                <a:ext cx="58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3" name="Oval 261"/>
              <p:cNvSpPr>
                <a:spLocks noChangeArrowheads="1"/>
              </p:cNvSpPr>
              <p:nvPr/>
            </p:nvSpPr>
            <p:spPr bwMode="auto">
              <a:xfrm>
                <a:off x="5773" y="1669"/>
                <a:ext cx="57" cy="47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4" name="Rectangle 262"/>
              <p:cNvSpPr>
                <a:spLocks noChangeArrowheads="1"/>
              </p:cNvSpPr>
              <p:nvPr/>
            </p:nvSpPr>
            <p:spPr bwMode="auto">
              <a:xfrm>
                <a:off x="3974" y="1767"/>
                <a:ext cx="59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5" name="Rectangle 263"/>
              <p:cNvSpPr>
                <a:spLocks noChangeArrowheads="1"/>
              </p:cNvSpPr>
              <p:nvPr/>
            </p:nvSpPr>
            <p:spPr bwMode="auto">
              <a:xfrm>
                <a:off x="4100" y="181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6" name="Rectangle 264"/>
              <p:cNvSpPr>
                <a:spLocks noChangeArrowheads="1"/>
              </p:cNvSpPr>
              <p:nvPr/>
            </p:nvSpPr>
            <p:spPr bwMode="auto">
              <a:xfrm>
                <a:off x="4230" y="1825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7" name="Rectangle 265"/>
              <p:cNvSpPr>
                <a:spLocks noChangeArrowheads="1"/>
              </p:cNvSpPr>
              <p:nvPr/>
            </p:nvSpPr>
            <p:spPr bwMode="auto">
              <a:xfrm>
                <a:off x="4360" y="1792"/>
                <a:ext cx="59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8" name="Rectangle 266"/>
              <p:cNvSpPr>
                <a:spLocks noChangeArrowheads="1"/>
              </p:cNvSpPr>
              <p:nvPr/>
            </p:nvSpPr>
            <p:spPr bwMode="auto">
              <a:xfrm>
                <a:off x="4486" y="1832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9" name="Rectangle 267"/>
              <p:cNvSpPr>
                <a:spLocks noChangeArrowheads="1"/>
              </p:cNvSpPr>
              <p:nvPr/>
            </p:nvSpPr>
            <p:spPr bwMode="auto">
              <a:xfrm>
                <a:off x="4616" y="1836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0" name="Rectangle 268"/>
              <p:cNvSpPr>
                <a:spLocks noChangeArrowheads="1"/>
              </p:cNvSpPr>
              <p:nvPr/>
            </p:nvSpPr>
            <p:spPr bwMode="auto">
              <a:xfrm>
                <a:off x="4746" y="1843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1" name="Rectangle 269"/>
              <p:cNvSpPr>
                <a:spLocks noChangeArrowheads="1"/>
              </p:cNvSpPr>
              <p:nvPr/>
            </p:nvSpPr>
            <p:spPr bwMode="auto">
              <a:xfrm>
                <a:off x="4871" y="1843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2" name="Rectangle 270"/>
              <p:cNvSpPr>
                <a:spLocks noChangeArrowheads="1"/>
              </p:cNvSpPr>
              <p:nvPr/>
            </p:nvSpPr>
            <p:spPr bwMode="auto">
              <a:xfrm>
                <a:off x="5001" y="1825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3" name="Rectangle 271"/>
              <p:cNvSpPr>
                <a:spLocks noChangeArrowheads="1"/>
              </p:cNvSpPr>
              <p:nvPr/>
            </p:nvSpPr>
            <p:spPr bwMode="auto">
              <a:xfrm>
                <a:off x="5131" y="1818"/>
                <a:ext cx="59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4" name="Rectangle 272"/>
              <p:cNvSpPr>
                <a:spLocks noChangeArrowheads="1"/>
              </p:cNvSpPr>
              <p:nvPr/>
            </p:nvSpPr>
            <p:spPr bwMode="auto">
              <a:xfrm>
                <a:off x="5257" y="181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5" name="Rectangle 273"/>
              <p:cNvSpPr>
                <a:spLocks noChangeArrowheads="1"/>
              </p:cNvSpPr>
              <p:nvPr/>
            </p:nvSpPr>
            <p:spPr bwMode="auto">
              <a:xfrm>
                <a:off x="5387" y="1807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6" name="Rectangle 274"/>
              <p:cNvSpPr>
                <a:spLocks noChangeArrowheads="1"/>
              </p:cNvSpPr>
              <p:nvPr/>
            </p:nvSpPr>
            <p:spPr bwMode="auto">
              <a:xfrm>
                <a:off x="5517" y="1800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7" name="Rectangle 275"/>
              <p:cNvSpPr>
                <a:spLocks noChangeArrowheads="1"/>
              </p:cNvSpPr>
              <p:nvPr/>
            </p:nvSpPr>
            <p:spPr bwMode="auto">
              <a:xfrm>
                <a:off x="5643" y="1785"/>
                <a:ext cx="58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8" name="Rectangle 276"/>
              <p:cNvSpPr>
                <a:spLocks noChangeArrowheads="1"/>
              </p:cNvSpPr>
              <p:nvPr/>
            </p:nvSpPr>
            <p:spPr bwMode="auto">
              <a:xfrm>
                <a:off x="5773" y="1778"/>
                <a:ext cx="57" cy="47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9" name="Freeform 277"/>
              <p:cNvSpPr>
                <a:spLocks/>
              </p:cNvSpPr>
              <p:nvPr/>
            </p:nvSpPr>
            <p:spPr bwMode="auto">
              <a:xfrm>
                <a:off x="3974" y="1695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0" name="Freeform 278"/>
              <p:cNvSpPr>
                <a:spLocks/>
              </p:cNvSpPr>
              <p:nvPr/>
            </p:nvSpPr>
            <p:spPr bwMode="auto">
              <a:xfrm>
                <a:off x="4100" y="1702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1" name="Freeform 279"/>
              <p:cNvSpPr>
                <a:spLocks/>
              </p:cNvSpPr>
              <p:nvPr/>
            </p:nvSpPr>
            <p:spPr bwMode="auto">
              <a:xfrm>
                <a:off x="4230" y="1680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2" name="Freeform 280"/>
              <p:cNvSpPr>
                <a:spLocks/>
              </p:cNvSpPr>
              <p:nvPr/>
            </p:nvSpPr>
            <p:spPr bwMode="auto">
              <a:xfrm>
                <a:off x="4360" y="164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3" name="Freeform 281"/>
              <p:cNvSpPr>
                <a:spLocks/>
              </p:cNvSpPr>
              <p:nvPr/>
            </p:nvSpPr>
            <p:spPr bwMode="auto">
              <a:xfrm>
                <a:off x="4486" y="1619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4" name="Freeform 282"/>
              <p:cNvSpPr>
                <a:spLocks/>
              </p:cNvSpPr>
              <p:nvPr/>
            </p:nvSpPr>
            <p:spPr bwMode="auto">
              <a:xfrm>
                <a:off x="4616" y="1582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5" name="Freeform 283"/>
              <p:cNvSpPr>
                <a:spLocks/>
              </p:cNvSpPr>
              <p:nvPr/>
            </p:nvSpPr>
            <p:spPr bwMode="auto">
              <a:xfrm>
                <a:off x="4746" y="1532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6" name="Freeform 284"/>
              <p:cNvSpPr>
                <a:spLocks/>
              </p:cNvSpPr>
              <p:nvPr/>
            </p:nvSpPr>
            <p:spPr bwMode="auto">
              <a:xfrm>
                <a:off x="4871" y="156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7" name="Freeform 285"/>
              <p:cNvSpPr>
                <a:spLocks/>
              </p:cNvSpPr>
              <p:nvPr/>
            </p:nvSpPr>
            <p:spPr bwMode="auto">
              <a:xfrm>
                <a:off x="5001" y="1622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8" name="Freeform 286"/>
              <p:cNvSpPr>
                <a:spLocks/>
              </p:cNvSpPr>
              <p:nvPr/>
            </p:nvSpPr>
            <p:spPr bwMode="auto">
              <a:xfrm>
                <a:off x="5131" y="164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9" name="Freeform 287"/>
              <p:cNvSpPr>
                <a:spLocks/>
              </p:cNvSpPr>
              <p:nvPr/>
            </p:nvSpPr>
            <p:spPr bwMode="auto">
              <a:xfrm>
                <a:off x="5257" y="1687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0" name="Freeform 288"/>
              <p:cNvSpPr>
                <a:spLocks/>
              </p:cNvSpPr>
              <p:nvPr/>
            </p:nvSpPr>
            <p:spPr bwMode="auto">
              <a:xfrm>
                <a:off x="5387" y="1742"/>
                <a:ext cx="63" cy="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1" name="Freeform 289"/>
              <p:cNvSpPr>
                <a:spLocks/>
              </p:cNvSpPr>
              <p:nvPr/>
            </p:nvSpPr>
            <p:spPr bwMode="auto">
              <a:xfrm>
                <a:off x="5517" y="1734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2" name="Freeform 290"/>
              <p:cNvSpPr>
                <a:spLocks/>
              </p:cNvSpPr>
              <p:nvPr/>
            </p:nvSpPr>
            <p:spPr bwMode="auto">
              <a:xfrm>
                <a:off x="5643" y="1727"/>
                <a:ext cx="63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4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4" h="84">
                    <a:moveTo>
                      <a:pt x="42" y="0"/>
                    </a:moveTo>
                    <a:lnTo>
                      <a:pt x="84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3" name="Freeform 291"/>
              <p:cNvSpPr>
                <a:spLocks/>
              </p:cNvSpPr>
              <p:nvPr/>
            </p:nvSpPr>
            <p:spPr bwMode="auto">
              <a:xfrm>
                <a:off x="5773" y="1727"/>
                <a:ext cx="62" cy="5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83" y="84"/>
                  </a:cxn>
                  <a:cxn ang="0">
                    <a:pos x="0" y="84"/>
                  </a:cxn>
                  <a:cxn ang="0">
                    <a:pos x="42" y="0"/>
                  </a:cxn>
                </a:cxnLst>
                <a:rect l="0" t="0" r="r" b="b"/>
                <a:pathLst>
                  <a:path w="83" h="84">
                    <a:moveTo>
                      <a:pt x="42" y="0"/>
                    </a:moveTo>
                    <a:lnTo>
                      <a:pt x="83" y="84"/>
                    </a:lnTo>
                    <a:lnTo>
                      <a:pt x="0" y="8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4" name="Line 292"/>
              <p:cNvSpPr>
                <a:spLocks noChangeShapeType="1"/>
              </p:cNvSpPr>
              <p:nvPr/>
            </p:nvSpPr>
            <p:spPr bwMode="auto">
              <a:xfrm>
                <a:off x="5232" y="1074"/>
                <a:ext cx="143" cy="0"/>
              </a:xfrm>
              <a:prstGeom prst="line">
                <a:avLst/>
              </a:prstGeom>
              <a:noFill/>
              <a:ln w="2857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5" name="Oval 293"/>
              <p:cNvSpPr>
                <a:spLocks noChangeArrowheads="1"/>
              </p:cNvSpPr>
              <p:nvPr/>
            </p:nvSpPr>
            <p:spPr bwMode="auto">
              <a:xfrm>
                <a:off x="5276" y="1052"/>
                <a:ext cx="50" cy="40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6" name="Rectangle 294"/>
              <p:cNvSpPr>
                <a:spLocks noChangeArrowheads="1"/>
              </p:cNvSpPr>
              <p:nvPr/>
            </p:nvSpPr>
            <p:spPr bwMode="auto">
              <a:xfrm>
                <a:off x="5397" y="1034"/>
                <a:ext cx="142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27" name="Line 295"/>
              <p:cNvSpPr>
                <a:spLocks noChangeShapeType="1"/>
              </p:cNvSpPr>
              <p:nvPr/>
            </p:nvSpPr>
            <p:spPr bwMode="auto">
              <a:xfrm>
                <a:off x="5232" y="1171"/>
                <a:ext cx="143" cy="1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8" name="Rectangle 296"/>
              <p:cNvSpPr>
                <a:spLocks noChangeArrowheads="1"/>
              </p:cNvSpPr>
              <p:nvPr/>
            </p:nvSpPr>
            <p:spPr bwMode="auto">
              <a:xfrm>
                <a:off x="5276" y="1150"/>
                <a:ext cx="50" cy="4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9" name="Rectangle 297"/>
              <p:cNvSpPr>
                <a:spLocks noChangeArrowheads="1"/>
              </p:cNvSpPr>
              <p:nvPr/>
            </p:nvSpPr>
            <p:spPr bwMode="auto">
              <a:xfrm>
                <a:off x="5399" y="1130"/>
                <a:ext cx="355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DOPAC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30" name="Line 298"/>
              <p:cNvSpPr>
                <a:spLocks noChangeShapeType="1"/>
              </p:cNvSpPr>
              <p:nvPr/>
            </p:nvSpPr>
            <p:spPr bwMode="auto">
              <a:xfrm>
                <a:off x="5232" y="1269"/>
                <a:ext cx="143" cy="1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1" name="Freeform 299"/>
              <p:cNvSpPr>
                <a:spLocks/>
              </p:cNvSpPr>
              <p:nvPr/>
            </p:nvSpPr>
            <p:spPr bwMode="auto">
              <a:xfrm>
                <a:off x="5276" y="1247"/>
                <a:ext cx="54" cy="4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72" y="72"/>
                  </a:cxn>
                  <a:cxn ang="0">
                    <a:pos x="0" y="72"/>
                  </a:cxn>
                  <a:cxn ang="0">
                    <a:pos x="36" y="0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72" y="72"/>
                    </a:lnTo>
                    <a:lnTo>
                      <a:pt x="0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00FF00"/>
                </a:solidFill>
                <a:prstDash val="solid"/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2" name="Rectangle 300"/>
              <p:cNvSpPr>
                <a:spLocks noChangeArrowheads="1"/>
              </p:cNvSpPr>
              <p:nvPr/>
            </p:nvSpPr>
            <p:spPr bwMode="auto">
              <a:xfrm>
                <a:off x="5399" y="1229"/>
                <a:ext cx="20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HVA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33" name="Rectangle 301"/>
              <p:cNvSpPr>
                <a:spLocks noChangeArrowheads="1"/>
              </p:cNvSpPr>
              <p:nvPr/>
            </p:nvSpPr>
            <p:spPr bwMode="auto">
              <a:xfrm>
                <a:off x="3890" y="714"/>
                <a:ext cx="556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Accumbens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34" name="Line 302"/>
              <p:cNvSpPr>
                <a:spLocks noChangeShapeType="1"/>
              </p:cNvSpPr>
              <p:nvPr/>
            </p:nvSpPr>
            <p:spPr bwMode="auto">
              <a:xfrm>
                <a:off x="3728" y="1777"/>
                <a:ext cx="26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335" name="Text Box 303"/>
            <p:cNvSpPr txBox="1">
              <a:spLocks noChangeArrowheads="1"/>
            </p:cNvSpPr>
            <p:nvPr/>
          </p:nvSpPr>
          <p:spPr bwMode="auto">
            <a:xfrm>
              <a:off x="4944" y="552"/>
              <a:ext cx="894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</a:rPr>
                <a:t>COCAINE</a:t>
              </a:r>
            </a:p>
          </p:txBody>
        </p:sp>
      </p:grpSp>
      <p:grpSp>
        <p:nvGrpSpPr>
          <p:cNvPr id="7" name="Group 304"/>
          <p:cNvGrpSpPr>
            <a:grpSpLocks/>
          </p:cNvGrpSpPr>
          <p:nvPr/>
        </p:nvGrpSpPr>
        <p:grpSpPr bwMode="auto">
          <a:xfrm>
            <a:off x="0" y="762000"/>
            <a:ext cx="4495800" cy="2895600"/>
            <a:chOff x="240" y="2460"/>
            <a:chExt cx="2928" cy="1632"/>
          </a:xfrm>
        </p:grpSpPr>
        <p:sp>
          <p:nvSpPr>
            <p:cNvPr id="44337" name="Rectangle 305"/>
            <p:cNvSpPr>
              <a:spLocks noChangeArrowheads="1"/>
            </p:cNvSpPr>
            <p:nvPr/>
          </p:nvSpPr>
          <p:spPr bwMode="auto">
            <a:xfrm>
              <a:off x="240" y="2460"/>
              <a:ext cx="2928" cy="1632"/>
            </a:xfrm>
            <a:prstGeom prst="rect">
              <a:avLst/>
            </a:prstGeom>
            <a:gradFill rotWithShape="0">
              <a:gsLst>
                <a:gs pos="0">
                  <a:srgbClr val="000066"/>
                </a:gs>
                <a:gs pos="50000">
                  <a:srgbClr val="0000FF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338" name="Line 306"/>
            <p:cNvSpPr>
              <a:spLocks noChangeShapeType="1"/>
            </p:cNvSpPr>
            <p:nvPr/>
          </p:nvSpPr>
          <p:spPr bwMode="auto">
            <a:xfrm>
              <a:off x="805" y="2569"/>
              <a:ext cx="1" cy="95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9" name="Line 307"/>
            <p:cNvSpPr>
              <a:spLocks noChangeShapeType="1"/>
            </p:cNvSpPr>
            <p:nvPr/>
          </p:nvSpPr>
          <p:spPr bwMode="auto">
            <a:xfrm>
              <a:off x="781" y="3082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0" name="Line 308"/>
            <p:cNvSpPr>
              <a:spLocks noChangeShapeType="1"/>
            </p:cNvSpPr>
            <p:nvPr/>
          </p:nvSpPr>
          <p:spPr bwMode="auto">
            <a:xfrm>
              <a:off x="781" y="2827"/>
              <a:ext cx="24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1" name="Rectangle 309"/>
            <p:cNvSpPr>
              <a:spLocks noChangeArrowheads="1"/>
            </p:cNvSpPr>
            <p:nvPr/>
          </p:nvSpPr>
          <p:spPr bwMode="auto">
            <a:xfrm>
              <a:off x="702" y="3711"/>
              <a:ext cx="5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2" name="Rectangle 310"/>
            <p:cNvSpPr>
              <a:spLocks noChangeArrowheads="1"/>
            </p:cNvSpPr>
            <p:nvPr/>
          </p:nvSpPr>
          <p:spPr bwMode="auto">
            <a:xfrm>
              <a:off x="615" y="3303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3" name="Rectangle 311"/>
            <p:cNvSpPr>
              <a:spLocks noChangeArrowheads="1"/>
            </p:cNvSpPr>
            <p:nvPr/>
          </p:nvSpPr>
          <p:spPr bwMode="auto">
            <a:xfrm>
              <a:off x="615" y="3044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150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4" name="Rectangle 312"/>
            <p:cNvSpPr>
              <a:spLocks noChangeArrowheads="1"/>
            </p:cNvSpPr>
            <p:nvPr/>
          </p:nvSpPr>
          <p:spPr bwMode="auto">
            <a:xfrm>
              <a:off x="615" y="2789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200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5" name="Rectangle 313"/>
            <p:cNvSpPr>
              <a:spLocks noChangeArrowheads="1"/>
            </p:cNvSpPr>
            <p:nvPr/>
          </p:nvSpPr>
          <p:spPr bwMode="auto">
            <a:xfrm>
              <a:off x="615" y="2531"/>
              <a:ext cx="165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250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46" name="Line 314"/>
            <p:cNvSpPr>
              <a:spLocks noChangeShapeType="1"/>
            </p:cNvSpPr>
            <p:nvPr/>
          </p:nvSpPr>
          <p:spPr bwMode="auto">
            <a:xfrm>
              <a:off x="786" y="3750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15"/>
            <p:cNvGrpSpPr>
              <a:grpSpLocks/>
            </p:cNvGrpSpPr>
            <p:nvPr/>
          </p:nvGrpSpPr>
          <p:grpSpPr bwMode="auto">
            <a:xfrm>
              <a:off x="889" y="3750"/>
              <a:ext cx="1410" cy="162"/>
              <a:chOff x="2062" y="3229"/>
              <a:chExt cx="2148" cy="283"/>
            </a:xfrm>
          </p:grpSpPr>
          <p:sp>
            <p:nvSpPr>
              <p:cNvPr id="44348" name="Line 316"/>
              <p:cNvSpPr>
                <a:spLocks noChangeShapeType="1"/>
              </p:cNvSpPr>
              <p:nvPr/>
            </p:nvSpPr>
            <p:spPr bwMode="auto">
              <a:xfrm>
                <a:off x="2089" y="3229"/>
                <a:ext cx="1952" cy="1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9" name="Line 317"/>
              <p:cNvSpPr>
                <a:spLocks noChangeShapeType="1"/>
              </p:cNvSpPr>
              <p:nvPr/>
            </p:nvSpPr>
            <p:spPr bwMode="auto">
              <a:xfrm flipV="1">
                <a:off x="2089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0" name="Line 318"/>
              <p:cNvSpPr>
                <a:spLocks noChangeShapeType="1"/>
              </p:cNvSpPr>
              <p:nvPr/>
            </p:nvSpPr>
            <p:spPr bwMode="auto">
              <a:xfrm flipV="1">
                <a:off x="2305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1" name="Line 319"/>
              <p:cNvSpPr>
                <a:spLocks noChangeShapeType="1"/>
              </p:cNvSpPr>
              <p:nvPr/>
            </p:nvSpPr>
            <p:spPr bwMode="auto">
              <a:xfrm flipV="1">
                <a:off x="2521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2" name="Line 320"/>
              <p:cNvSpPr>
                <a:spLocks noChangeShapeType="1"/>
              </p:cNvSpPr>
              <p:nvPr/>
            </p:nvSpPr>
            <p:spPr bwMode="auto">
              <a:xfrm flipV="1">
                <a:off x="2738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3" name="Line 321"/>
              <p:cNvSpPr>
                <a:spLocks noChangeShapeType="1"/>
              </p:cNvSpPr>
              <p:nvPr/>
            </p:nvSpPr>
            <p:spPr bwMode="auto">
              <a:xfrm flipV="1">
                <a:off x="2954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4" name="Line 322"/>
              <p:cNvSpPr>
                <a:spLocks noChangeShapeType="1"/>
              </p:cNvSpPr>
              <p:nvPr/>
            </p:nvSpPr>
            <p:spPr bwMode="auto">
              <a:xfrm flipV="1">
                <a:off x="3176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5" name="Line 323"/>
              <p:cNvSpPr>
                <a:spLocks noChangeShapeType="1"/>
              </p:cNvSpPr>
              <p:nvPr/>
            </p:nvSpPr>
            <p:spPr bwMode="auto">
              <a:xfrm flipV="1">
                <a:off x="3392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6" name="Line 324"/>
              <p:cNvSpPr>
                <a:spLocks noChangeShapeType="1"/>
              </p:cNvSpPr>
              <p:nvPr/>
            </p:nvSpPr>
            <p:spPr bwMode="auto">
              <a:xfrm flipV="1">
                <a:off x="3609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7" name="Line 325"/>
              <p:cNvSpPr>
                <a:spLocks noChangeShapeType="1"/>
              </p:cNvSpPr>
              <p:nvPr/>
            </p:nvSpPr>
            <p:spPr bwMode="auto">
              <a:xfrm flipV="1">
                <a:off x="3825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8" name="Line 326"/>
              <p:cNvSpPr>
                <a:spLocks noChangeShapeType="1"/>
              </p:cNvSpPr>
              <p:nvPr/>
            </p:nvSpPr>
            <p:spPr bwMode="auto">
              <a:xfrm flipV="1">
                <a:off x="4041" y="3229"/>
                <a:ext cx="1" cy="36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9" name="Rectangle 327"/>
              <p:cNvSpPr>
                <a:spLocks noChangeArrowheads="1"/>
              </p:cNvSpPr>
              <p:nvPr/>
            </p:nvSpPr>
            <p:spPr bwMode="auto">
              <a:xfrm>
                <a:off x="2062" y="3331"/>
                <a:ext cx="8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0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60" name="Rectangle 328"/>
              <p:cNvSpPr>
                <a:spLocks noChangeArrowheads="1"/>
              </p:cNvSpPr>
              <p:nvPr/>
            </p:nvSpPr>
            <p:spPr bwMode="auto">
              <a:xfrm>
                <a:off x="2708" y="3331"/>
                <a:ext cx="84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1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61" name="Rectangle 329"/>
              <p:cNvSpPr>
                <a:spLocks noChangeArrowheads="1"/>
              </p:cNvSpPr>
              <p:nvPr/>
            </p:nvSpPr>
            <p:spPr bwMode="auto">
              <a:xfrm>
                <a:off x="3363" y="3331"/>
                <a:ext cx="8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2</a:t>
                </a:r>
                <a:endParaRPr lang="en-US" sz="1200">
                  <a:latin typeface="Times New Roman" pitchFamily="18" charset="0"/>
                </a:endParaRPr>
              </a:p>
            </p:txBody>
          </p:sp>
          <p:sp>
            <p:nvSpPr>
              <p:cNvPr id="44362" name="Rectangle 330"/>
              <p:cNvSpPr>
                <a:spLocks noChangeArrowheads="1"/>
              </p:cNvSpPr>
              <p:nvPr/>
            </p:nvSpPr>
            <p:spPr bwMode="auto">
              <a:xfrm>
                <a:off x="3933" y="3331"/>
                <a:ext cx="27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Arial" pitchFamily="34" charset="0"/>
                  </a:rPr>
                  <a:t>3 hr</a:t>
                </a:r>
                <a:endParaRPr lang="en-US" sz="1200">
                  <a:latin typeface="Times New Roman" pitchFamily="18" charset="0"/>
                </a:endParaRPr>
              </a:p>
            </p:txBody>
          </p:sp>
        </p:grpSp>
        <p:sp>
          <p:nvSpPr>
            <p:cNvPr id="44363" name="Rectangle 331"/>
            <p:cNvSpPr>
              <a:spLocks noChangeArrowheads="1"/>
            </p:cNvSpPr>
            <p:nvPr/>
          </p:nvSpPr>
          <p:spPr bwMode="auto">
            <a:xfrm>
              <a:off x="1186" y="3929"/>
              <a:ext cx="91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Time After Nicotine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64" name="Rectangle 332"/>
            <p:cNvSpPr>
              <a:spLocks noChangeArrowheads="1"/>
            </p:cNvSpPr>
            <p:nvPr/>
          </p:nvSpPr>
          <p:spPr bwMode="auto">
            <a:xfrm rot="16200000">
              <a:off x="148" y="3077"/>
              <a:ext cx="7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% of Basal Release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365" name="Line 333"/>
            <p:cNvSpPr>
              <a:spLocks noChangeShapeType="1"/>
            </p:cNvSpPr>
            <p:nvPr/>
          </p:nvSpPr>
          <p:spPr bwMode="auto">
            <a:xfrm>
              <a:off x="883" y="3341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6" name="Line 334"/>
            <p:cNvSpPr>
              <a:spLocks noChangeShapeType="1"/>
            </p:cNvSpPr>
            <p:nvPr/>
          </p:nvSpPr>
          <p:spPr bwMode="auto">
            <a:xfrm flipV="1">
              <a:off x="907" y="2724"/>
              <a:ext cx="142" cy="61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7" name="Line 335"/>
            <p:cNvSpPr>
              <a:spLocks noChangeShapeType="1"/>
            </p:cNvSpPr>
            <p:nvPr/>
          </p:nvSpPr>
          <p:spPr bwMode="auto">
            <a:xfrm flipV="1">
              <a:off x="907" y="3237"/>
              <a:ext cx="142" cy="104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8" name="Oval 336"/>
            <p:cNvSpPr>
              <a:spLocks noChangeArrowheads="1"/>
            </p:cNvSpPr>
            <p:nvPr/>
          </p:nvSpPr>
          <p:spPr bwMode="auto">
            <a:xfrm>
              <a:off x="880" y="3317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9" name="Rectangle 337"/>
            <p:cNvSpPr>
              <a:spLocks noChangeArrowheads="1"/>
            </p:cNvSpPr>
            <p:nvPr/>
          </p:nvSpPr>
          <p:spPr bwMode="auto">
            <a:xfrm>
              <a:off x="880" y="3317"/>
              <a:ext cx="51" cy="4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0" name="Line 338"/>
            <p:cNvSpPr>
              <a:spLocks noChangeShapeType="1"/>
            </p:cNvSpPr>
            <p:nvPr/>
          </p:nvSpPr>
          <p:spPr bwMode="auto">
            <a:xfrm>
              <a:off x="1049" y="2724"/>
              <a:ext cx="141" cy="23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1" name="Line 339"/>
            <p:cNvSpPr>
              <a:spLocks noChangeShapeType="1"/>
            </p:cNvSpPr>
            <p:nvPr/>
          </p:nvSpPr>
          <p:spPr bwMode="auto">
            <a:xfrm>
              <a:off x="1190" y="2955"/>
              <a:ext cx="143" cy="76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2" name="Line 340"/>
            <p:cNvSpPr>
              <a:spLocks noChangeShapeType="1"/>
            </p:cNvSpPr>
            <p:nvPr/>
          </p:nvSpPr>
          <p:spPr bwMode="auto">
            <a:xfrm>
              <a:off x="1333" y="3031"/>
              <a:ext cx="142" cy="2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Line 341"/>
            <p:cNvSpPr>
              <a:spLocks noChangeShapeType="1"/>
            </p:cNvSpPr>
            <p:nvPr/>
          </p:nvSpPr>
          <p:spPr bwMode="auto">
            <a:xfrm>
              <a:off x="1475" y="3058"/>
              <a:ext cx="145" cy="21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Line 342"/>
            <p:cNvSpPr>
              <a:spLocks noChangeShapeType="1"/>
            </p:cNvSpPr>
            <p:nvPr/>
          </p:nvSpPr>
          <p:spPr bwMode="auto">
            <a:xfrm>
              <a:off x="1620" y="3079"/>
              <a:ext cx="142" cy="45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Line 343"/>
            <p:cNvSpPr>
              <a:spLocks noChangeShapeType="1"/>
            </p:cNvSpPr>
            <p:nvPr/>
          </p:nvSpPr>
          <p:spPr bwMode="auto">
            <a:xfrm>
              <a:off x="1762" y="3124"/>
              <a:ext cx="143" cy="1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Line 344"/>
            <p:cNvSpPr>
              <a:spLocks noChangeShapeType="1"/>
            </p:cNvSpPr>
            <p:nvPr/>
          </p:nvSpPr>
          <p:spPr bwMode="auto">
            <a:xfrm>
              <a:off x="1905" y="3134"/>
              <a:ext cx="141" cy="7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Line 345"/>
            <p:cNvSpPr>
              <a:spLocks noChangeShapeType="1"/>
            </p:cNvSpPr>
            <p:nvPr/>
          </p:nvSpPr>
          <p:spPr bwMode="auto">
            <a:xfrm>
              <a:off x="2046" y="3141"/>
              <a:ext cx="142" cy="3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8" name="Line 346"/>
            <p:cNvSpPr>
              <a:spLocks noChangeShapeType="1"/>
            </p:cNvSpPr>
            <p:nvPr/>
          </p:nvSpPr>
          <p:spPr bwMode="auto">
            <a:xfrm flipV="1">
              <a:off x="1049" y="3082"/>
              <a:ext cx="141" cy="155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9" name="Line 347"/>
            <p:cNvSpPr>
              <a:spLocks noChangeShapeType="1"/>
            </p:cNvSpPr>
            <p:nvPr/>
          </p:nvSpPr>
          <p:spPr bwMode="auto">
            <a:xfrm>
              <a:off x="1190" y="3082"/>
              <a:ext cx="143" cy="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Line 348"/>
            <p:cNvSpPr>
              <a:spLocks noChangeShapeType="1"/>
            </p:cNvSpPr>
            <p:nvPr/>
          </p:nvSpPr>
          <p:spPr bwMode="auto">
            <a:xfrm>
              <a:off x="1333" y="3089"/>
              <a:ext cx="142" cy="2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Line 349"/>
            <p:cNvSpPr>
              <a:spLocks noChangeShapeType="1"/>
            </p:cNvSpPr>
            <p:nvPr/>
          </p:nvSpPr>
          <p:spPr bwMode="auto">
            <a:xfrm>
              <a:off x="1475" y="3110"/>
              <a:ext cx="145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Line 350"/>
            <p:cNvSpPr>
              <a:spLocks noChangeShapeType="1"/>
            </p:cNvSpPr>
            <p:nvPr/>
          </p:nvSpPr>
          <p:spPr bwMode="auto">
            <a:xfrm>
              <a:off x="1620" y="3110"/>
              <a:ext cx="142" cy="2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Line 351"/>
            <p:cNvSpPr>
              <a:spLocks noChangeShapeType="1"/>
            </p:cNvSpPr>
            <p:nvPr/>
          </p:nvSpPr>
          <p:spPr bwMode="auto">
            <a:xfrm>
              <a:off x="1762" y="3131"/>
              <a:ext cx="143" cy="3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Line 352"/>
            <p:cNvSpPr>
              <a:spLocks noChangeShapeType="1"/>
            </p:cNvSpPr>
            <p:nvPr/>
          </p:nvSpPr>
          <p:spPr bwMode="auto">
            <a:xfrm>
              <a:off x="1905" y="3134"/>
              <a:ext cx="141" cy="57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5" name="Line 353"/>
            <p:cNvSpPr>
              <a:spLocks noChangeShapeType="1"/>
            </p:cNvSpPr>
            <p:nvPr/>
          </p:nvSpPr>
          <p:spPr bwMode="auto">
            <a:xfrm>
              <a:off x="2046" y="3191"/>
              <a:ext cx="134" cy="36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6" name="Oval 354"/>
            <p:cNvSpPr>
              <a:spLocks noChangeArrowheads="1"/>
            </p:cNvSpPr>
            <p:nvPr/>
          </p:nvSpPr>
          <p:spPr bwMode="auto">
            <a:xfrm>
              <a:off x="1021" y="2700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7" name="Oval 355"/>
            <p:cNvSpPr>
              <a:spLocks noChangeArrowheads="1"/>
            </p:cNvSpPr>
            <p:nvPr/>
          </p:nvSpPr>
          <p:spPr bwMode="auto">
            <a:xfrm>
              <a:off x="1163" y="2931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8" name="Oval 356"/>
            <p:cNvSpPr>
              <a:spLocks noChangeArrowheads="1"/>
            </p:cNvSpPr>
            <p:nvPr/>
          </p:nvSpPr>
          <p:spPr bwMode="auto">
            <a:xfrm>
              <a:off x="1306" y="3007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9" name="Oval 357"/>
            <p:cNvSpPr>
              <a:spLocks noChangeArrowheads="1"/>
            </p:cNvSpPr>
            <p:nvPr/>
          </p:nvSpPr>
          <p:spPr bwMode="auto">
            <a:xfrm>
              <a:off x="1447" y="3034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0" name="Oval 358"/>
            <p:cNvSpPr>
              <a:spLocks noChangeArrowheads="1"/>
            </p:cNvSpPr>
            <p:nvPr/>
          </p:nvSpPr>
          <p:spPr bwMode="auto">
            <a:xfrm>
              <a:off x="1593" y="3055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1" name="Oval 359"/>
            <p:cNvSpPr>
              <a:spLocks noChangeArrowheads="1"/>
            </p:cNvSpPr>
            <p:nvPr/>
          </p:nvSpPr>
          <p:spPr bwMode="auto">
            <a:xfrm>
              <a:off x="1735" y="3100"/>
              <a:ext cx="51" cy="44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2" name="Oval 360"/>
            <p:cNvSpPr>
              <a:spLocks noChangeArrowheads="1"/>
            </p:cNvSpPr>
            <p:nvPr/>
          </p:nvSpPr>
          <p:spPr bwMode="auto">
            <a:xfrm>
              <a:off x="1877" y="3110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3" name="Oval 361"/>
            <p:cNvSpPr>
              <a:spLocks noChangeArrowheads="1"/>
            </p:cNvSpPr>
            <p:nvPr/>
          </p:nvSpPr>
          <p:spPr bwMode="auto">
            <a:xfrm>
              <a:off x="2019" y="3117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4" name="Oval 362"/>
            <p:cNvSpPr>
              <a:spLocks noChangeArrowheads="1"/>
            </p:cNvSpPr>
            <p:nvPr/>
          </p:nvSpPr>
          <p:spPr bwMode="auto">
            <a:xfrm>
              <a:off x="2161" y="3120"/>
              <a:ext cx="51" cy="45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5" name="Rectangle 363"/>
            <p:cNvSpPr>
              <a:spLocks noChangeArrowheads="1"/>
            </p:cNvSpPr>
            <p:nvPr/>
          </p:nvSpPr>
          <p:spPr bwMode="auto">
            <a:xfrm>
              <a:off x="1021" y="3213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6" name="Rectangle 364"/>
            <p:cNvSpPr>
              <a:spLocks noChangeArrowheads="1"/>
            </p:cNvSpPr>
            <p:nvPr/>
          </p:nvSpPr>
          <p:spPr bwMode="auto">
            <a:xfrm>
              <a:off x="1163" y="3058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7" name="Rectangle 365"/>
            <p:cNvSpPr>
              <a:spLocks noChangeArrowheads="1"/>
            </p:cNvSpPr>
            <p:nvPr/>
          </p:nvSpPr>
          <p:spPr bwMode="auto">
            <a:xfrm>
              <a:off x="1306" y="3065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Rectangle 366"/>
            <p:cNvSpPr>
              <a:spLocks noChangeArrowheads="1"/>
            </p:cNvSpPr>
            <p:nvPr/>
          </p:nvSpPr>
          <p:spPr bwMode="auto">
            <a:xfrm>
              <a:off x="1447" y="308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Rectangle 367"/>
            <p:cNvSpPr>
              <a:spLocks noChangeArrowheads="1"/>
            </p:cNvSpPr>
            <p:nvPr/>
          </p:nvSpPr>
          <p:spPr bwMode="auto">
            <a:xfrm>
              <a:off x="1593" y="308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Rectangle 368"/>
            <p:cNvSpPr>
              <a:spLocks noChangeArrowheads="1"/>
            </p:cNvSpPr>
            <p:nvPr/>
          </p:nvSpPr>
          <p:spPr bwMode="auto">
            <a:xfrm>
              <a:off x="1735" y="310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Rectangle 369"/>
            <p:cNvSpPr>
              <a:spLocks noChangeArrowheads="1"/>
            </p:cNvSpPr>
            <p:nvPr/>
          </p:nvSpPr>
          <p:spPr bwMode="auto">
            <a:xfrm>
              <a:off x="1877" y="3110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Rectangle 370"/>
            <p:cNvSpPr>
              <a:spLocks noChangeArrowheads="1"/>
            </p:cNvSpPr>
            <p:nvPr/>
          </p:nvSpPr>
          <p:spPr bwMode="auto">
            <a:xfrm>
              <a:off x="2019" y="3171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3" name="Rectangle 371"/>
            <p:cNvSpPr>
              <a:spLocks noChangeArrowheads="1"/>
            </p:cNvSpPr>
            <p:nvPr/>
          </p:nvSpPr>
          <p:spPr bwMode="auto">
            <a:xfrm>
              <a:off x="2161" y="3206"/>
              <a:ext cx="51" cy="4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4" name="Line 372"/>
            <p:cNvSpPr>
              <a:spLocks noChangeShapeType="1"/>
            </p:cNvSpPr>
            <p:nvPr/>
          </p:nvSpPr>
          <p:spPr bwMode="auto">
            <a:xfrm>
              <a:off x="2064" y="2851"/>
              <a:ext cx="12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Oval 373"/>
            <p:cNvSpPr>
              <a:spLocks noChangeArrowheads="1"/>
            </p:cNvSpPr>
            <p:nvPr/>
          </p:nvSpPr>
          <p:spPr bwMode="auto">
            <a:xfrm>
              <a:off x="2103" y="2830"/>
              <a:ext cx="43" cy="3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Rectangle 374"/>
            <p:cNvSpPr>
              <a:spLocks noChangeArrowheads="1"/>
            </p:cNvSpPr>
            <p:nvPr/>
          </p:nvSpPr>
          <p:spPr bwMode="auto">
            <a:xfrm>
              <a:off x="2208" y="2816"/>
              <a:ext cx="561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Accumbens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407" name="Line 375"/>
            <p:cNvSpPr>
              <a:spLocks noChangeShapeType="1"/>
            </p:cNvSpPr>
            <p:nvPr/>
          </p:nvSpPr>
          <p:spPr bwMode="auto">
            <a:xfrm>
              <a:off x="2064" y="2944"/>
              <a:ext cx="126" cy="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Rectangle 376"/>
            <p:cNvSpPr>
              <a:spLocks noChangeArrowheads="1"/>
            </p:cNvSpPr>
            <p:nvPr/>
          </p:nvSpPr>
          <p:spPr bwMode="auto">
            <a:xfrm>
              <a:off x="2103" y="2923"/>
              <a:ext cx="43" cy="3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66CC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Rectangle 377"/>
            <p:cNvSpPr>
              <a:spLocks noChangeArrowheads="1"/>
            </p:cNvSpPr>
            <p:nvPr/>
          </p:nvSpPr>
          <p:spPr bwMode="auto">
            <a:xfrm>
              <a:off x="2208" y="2909"/>
              <a:ext cx="39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pitchFamily="34" charset="0"/>
                </a:rPr>
                <a:t>Caudate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44410" name="Line 378"/>
            <p:cNvSpPr>
              <a:spLocks noChangeShapeType="1"/>
            </p:cNvSpPr>
            <p:nvPr/>
          </p:nvSpPr>
          <p:spPr bwMode="auto">
            <a:xfrm>
              <a:off x="784" y="3332"/>
              <a:ext cx="24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1" name="Line 379"/>
            <p:cNvSpPr>
              <a:spLocks noChangeShapeType="1"/>
            </p:cNvSpPr>
            <p:nvPr/>
          </p:nvSpPr>
          <p:spPr bwMode="auto">
            <a:xfrm>
              <a:off x="806" y="3561"/>
              <a:ext cx="0" cy="19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2" name="Line 380"/>
            <p:cNvSpPr>
              <a:spLocks noChangeShapeType="1"/>
            </p:cNvSpPr>
            <p:nvPr/>
          </p:nvSpPr>
          <p:spPr bwMode="auto">
            <a:xfrm flipV="1">
              <a:off x="774" y="3544"/>
              <a:ext cx="71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3" name="Line 381"/>
            <p:cNvSpPr>
              <a:spLocks noChangeShapeType="1"/>
            </p:cNvSpPr>
            <p:nvPr/>
          </p:nvSpPr>
          <p:spPr bwMode="auto">
            <a:xfrm flipV="1">
              <a:off x="772" y="3515"/>
              <a:ext cx="71" cy="2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4" name="Text Box 382"/>
            <p:cNvSpPr txBox="1">
              <a:spLocks noChangeArrowheads="1"/>
            </p:cNvSpPr>
            <p:nvPr/>
          </p:nvSpPr>
          <p:spPr bwMode="auto">
            <a:xfrm>
              <a:off x="1968" y="2496"/>
              <a:ext cx="96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FFFF00"/>
                  </a:solidFill>
                  <a:latin typeface="Times New Roman" pitchFamily="18" charset="0"/>
                </a:rPr>
                <a:t>NICOTINE</a:t>
              </a:r>
            </a:p>
          </p:txBody>
        </p:sp>
      </p:grpSp>
      <p:grpSp>
        <p:nvGrpSpPr>
          <p:cNvPr id="9" name="Group 383"/>
          <p:cNvGrpSpPr>
            <a:grpSpLocks/>
          </p:cNvGrpSpPr>
          <p:nvPr/>
        </p:nvGrpSpPr>
        <p:grpSpPr bwMode="auto">
          <a:xfrm>
            <a:off x="744538" y="-76200"/>
            <a:ext cx="7772400" cy="6858000"/>
            <a:chOff x="528" y="-48"/>
            <a:chExt cx="5508" cy="4320"/>
          </a:xfrm>
        </p:grpSpPr>
        <p:sp>
          <p:nvSpPr>
            <p:cNvPr id="44416" name="Rectangle 384"/>
            <p:cNvSpPr>
              <a:spLocks noChangeArrowheads="1"/>
            </p:cNvSpPr>
            <p:nvPr/>
          </p:nvSpPr>
          <p:spPr bwMode="auto">
            <a:xfrm>
              <a:off x="2398" y="4099"/>
              <a:ext cx="16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r>
                <a:rPr lang="en-US" sz="1200" b="1" i="1">
                  <a:solidFill>
                    <a:srgbClr val="FFFF00"/>
                  </a:solidFill>
                  <a:latin typeface="Times New Roman" pitchFamily="18" charset="0"/>
                </a:rPr>
                <a:t>Source: Di Chiara and Imperato</a:t>
              </a:r>
            </a:p>
          </p:txBody>
        </p:sp>
        <p:sp>
          <p:nvSpPr>
            <p:cNvPr id="44417" name="Rectangle 385"/>
            <p:cNvSpPr>
              <a:spLocks noChangeArrowheads="1"/>
            </p:cNvSpPr>
            <p:nvPr/>
          </p:nvSpPr>
          <p:spPr bwMode="auto">
            <a:xfrm>
              <a:off x="528" y="-48"/>
              <a:ext cx="550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n-US" sz="2800">
                  <a:solidFill>
                    <a:schemeClr val="tx2"/>
                  </a:solidFill>
                  <a:latin typeface="Arial" pitchFamily="34" charset="0"/>
                </a:rPr>
                <a:t>Effects of Drugs on Dopamine Levels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Slang names</a:t>
            </a:r>
          </a:p>
          <a:p>
            <a:pPr lvl="1"/>
            <a:r>
              <a:rPr lang="en-US" dirty="0" smtClean="0"/>
              <a:t>Tina, ice, crystal, fire, speed</a:t>
            </a:r>
          </a:p>
          <a:p>
            <a:r>
              <a:rPr lang="en-US" dirty="0" smtClean="0"/>
              <a:t>Ingestion</a:t>
            </a:r>
          </a:p>
          <a:p>
            <a:pPr lvl="1"/>
            <a:r>
              <a:rPr lang="en-US" dirty="0" smtClean="0"/>
              <a:t>Snort, smoke, booty bump, slam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History of Meth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30725"/>
          </a:xfrm>
        </p:spPr>
        <p:txBody>
          <a:bodyPr/>
          <a:lstStyle/>
          <a:p>
            <a:r>
              <a:rPr lang="en-US" sz="2800" dirty="0"/>
              <a:t>1940s</a:t>
            </a:r>
          </a:p>
          <a:p>
            <a:pPr lvl="1"/>
            <a:r>
              <a:rPr lang="en-US" sz="2400" dirty="0"/>
              <a:t>Japanese soldiers use meth</a:t>
            </a:r>
          </a:p>
          <a:p>
            <a:pPr lvl="1"/>
            <a:r>
              <a:rPr lang="en-US" sz="2400" dirty="0"/>
              <a:t>Nazi soldiers use meth</a:t>
            </a:r>
          </a:p>
          <a:p>
            <a:pPr lvl="3"/>
            <a:r>
              <a:rPr lang="en-US" sz="1800" dirty="0" err="1"/>
              <a:t>Pervitin</a:t>
            </a:r>
            <a:endParaRPr lang="en-US" sz="1800" dirty="0"/>
          </a:p>
          <a:p>
            <a:pPr lvl="3"/>
            <a:r>
              <a:rPr lang="en-US" sz="1800" dirty="0"/>
              <a:t>Hitler a meth addict</a:t>
            </a:r>
          </a:p>
          <a:p>
            <a:pPr lvl="1"/>
            <a:r>
              <a:rPr lang="en-US" sz="2400" dirty="0"/>
              <a:t>Allied soldiers use meth</a:t>
            </a:r>
          </a:p>
          <a:p>
            <a:pPr lvl="2"/>
            <a:r>
              <a:rPr lang="en-US" sz="2000" dirty="0"/>
              <a:t>5 meth tablets in each soldier’s kit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198660" name="Picture 4" descr="kamikaz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1828800"/>
            <a:ext cx="3886200" cy="3097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962400" cy="11398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Meth</a:t>
            </a:r>
            <a:endParaRPr lang="en-US" dirty="0"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30725"/>
          </a:xfrm>
        </p:spPr>
        <p:txBody>
          <a:bodyPr/>
          <a:lstStyle/>
          <a:p>
            <a:r>
              <a:rPr lang="en-US" dirty="0"/>
              <a:t>America’s love affair with speed</a:t>
            </a:r>
          </a:p>
          <a:p>
            <a:endParaRPr lang="en-US" dirty="0"/>
          </a:p>
        </p:txBody>
      </p:sp>
      <p:pic>
        <p:nvPicPr>
          <p:cNvPr id="205828" name="Picture 4" descr="md287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228600"/>
            <a:ext cx="4244975" cy="58893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 &amp; Sex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cs typeface="Times New Roman" pitchFamily="18" charset="0"/>
              </a:rPr>
              <a:t>Mansergh</a:t>
            </a:r>
            <a:r>
              <a:rPr lang="en-US" dirty="0">
                <a:cs typeface="Times New Roman" pitchFamily="18" charset="0"/>
              </a:rPr>
              <a:t> (2004)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Meth </a:t>
            </a:r>
            <a:r>
              <a:rPr lang="en-US" dirty="0">
                <a:cs typeface="Times New Roman" pitchFamily="18" charset="0"/>
              </a:rPr>
              <a:t>users were </a:t>
            </a:r>
            <a:r>
              <a:rPr lang="en-US" u="sng" dirty="0">
                <a:cs typeface="Times New Roman" pitchFamily="18" charset="0"/>
              </a:rPr>
              <a:t>twice</a:t>
            </a:r>
            <a:r>
              <a:rPr lang="en-US" dirty="0">
                <a:cs typeface="Times New Roman" pitchFamily="18" charset="0"/>
              </a:rPr>
              <a:t> as likely as nonusers to </a:t>
            </a:r>
            <a:r>
              <a:rPr lang="en-US" dirty="0" smtClean="0">
                <a:cs typeface="Times New Roman" pitchFamily="18" charset="0"/>
              </a:rPr>
              <a:t>	engage </a:t>
            </a:r>
            <a:r>
              <a:rPr lang="en-US" dirty="0">
                <a:cs typeface="Times New Roman" pitchFamily="18" charset="0"/>
              </a:rPr>
              <a:t>in unprotected receptive anal </a:t>
            </a:r>
            <a:r>
              <a:rPr lang="en-US" dirty="0" smtClean="0">
                <a:cs typeface="Times New Roman" pitchFamily="18" charset="0"/>
              </a:rPr>
              <a:t>      	intercourse</a:t>
            </a:r>
          </a:p>
          <a:p>
            <a:pPr lvl="1">
              <a:buNone/>
            </a:pP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err="1" smtClean="0">
                <a:cs typeface="Times New Roman" pitchFamily="18" charset="0"/>
              </a:rPr>
              <a:t>Sildenafil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users were </a:t>
            </a:r>
            <a:r>
              <a:rPr lang="en-US" u="sng" dirty="0">
                <a:cs typeface="Times New Roman" pitchFamily="18" charset="0"/>
              </a:rPr>
              <a:t>6.5 times</a:t>
            </a:r>
            <a:r>
              <a:rPr lang="en-US" dirty="0">
                <a:cs typeface="Times New Roman" pitchFamily="18" charset="0"/>
              </a:rPr>
              <a:t> more likely to report having had unprotected </a:t>
            </a:r>
            <a:r>
              <a:rPr lang="en-US" dirty="0" err="1">
                <a:cs typeface="Times New Roman" pitchFamily="18" charset="0"/>
              </a:rPr>
              <a:t>insertive</a:t>
            </a:r>
            <a:r>
              <a:rPr lang="en-US" dirty="0">
                <a:cs typeface="Times New Roman" pitchFamily="18" charset="0"/>
              </a:rPr>
              <a:t> anal intercourse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Gay “party pack”</a:t>
            </a:r>
          </a:p>
          <a:p>
            <a:pPr lvl="2"/>
            <a:r>
              <a:rPr lang="en-US" dirty="0" smtClean="0">
                <a:cs typeface="Times New Roman" pitchFamily="18" charset="0"/>
              </a:rPr>
              <a:t>Meth, Viagra, Truvada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4513"/>
            <a:ext cx="8229600" cy="606425"/>
          </a:xfrm>
        </p:spPr>
        <p:txBody>
          <a:bodyPr>
            <a:noAutofit/>
          </a:bodyPr>
          <a:lstStyle/>
          <a:p>
            <a:r>
              <a:rPr lang="en-US" sz="4000" dirty="0"/>
              <a:t>Meth + STDs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/>
              <a:t>Studies from San Francisco and New </a:t>
            </a:r>
            <a:r>
              <a:rPr lang="en-US" sz="3600" dirty="0" smtClean="0"/>
              <a:t>York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 dirty="0" smtClean="0"/>
              <a:t>show </a:t>
            </a:r>
            <a:r>
              <a:rPr lang="en-US" sz="3600" dirty="0"/>
              <a:t>that MSMs who use crystal vs. </a:t>
            </a:r>
            <a:r>
              <a:rPr lang="en-US" sz="3600" dirty="0" smtClean="0"/>
              <a:t>non users </a:t>
            </a:r>
            <a:r>
              <a:rPr lang="en-US" sz="3600" dirty="0"/>
              <a:t>are: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2-3X more likely to have </a:t>
            </a:r>
            <a:r>
              <a:rPr lang="en-US" sz="3600" u="sng" dirty="0">
                <a:solidFill>
                  <a:schemeClr val="tx2"/>
                </a:solidFill>
              </a:rPr>
              <a:t>HIV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6x more likely to have </a:t>
            </a:r>
            <a:r>
              <a:rPr lang="en-US" sz="3600" u="sng" dirty="0">
                <a:solidFill>
                  <a:schemeClr val="tx2"/>
                </a:solidFill>
              </a:rPr>
              <a:t>syphilis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2"/>
                </a:solidFill>
              </a:rPr>
              <a:t>2X more likely to have </a:t>
            </a:r>
            <a:r>
              <a:rPr lang="en-US" sz="3600" u="sng" dirty="0">
                <a:solidFill>
                  <a:schemeClr val="tx2"/>
                </a:solidFill>
              </a:rPr>
              <a:t>gonorrhea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0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Causal Link between Meth and HIV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Long term MACS (Multicenter AIDS Cohort Study)</a:t>
            </a:r>
          </a:p>
          <a:p>
            <a:pPr lvl="1"/>
            <a:r>
              <a:rPr lang="en-US" dirty="0"/>
              <a:t>MSM using </a:t>
            </a:r>
            <a:r>
              <a:rPr lang="en-US" u="sng" dirty="0"/>
              <a:t>meth</a:t>
            </a:r>
            <a:r>
              <a:rPr lang="en-US" dirty="0"/>
              <a:t> had 46% </a:t>
            </a:r>
            <a:r>
              <a:rPr lang="en-US" u="sng" dirty="0"/>
              <a:t>greater risk</a:t>
            </a:r>
            <a:r>
              <a:rPr lang="en-US" dirty="0"/>
              <a:t> of becoming infected with HIV</a:t>
            </a:r>
          </a:p>
          <a:p>
            <a:pPr lvl="1"/>
            <a:r>
              <a:rPr lang="en-US" dirty="0"/>
              <a:t>MSM using </a:t>
            </a:r>
            <a:r>
              <a:rPr lang="en-US" u="sng" dirty="0"/>
              <a:t>poppers</a:t>
            </a:r>
            <a:r>
              <a:rPr lang="en-US" dirty="0"/>
              <a:t> (93%) 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and </a:t>
            </a:r>
            <a:r>
              <a:rPr lang="en-US" dirty="0"/>
              <a:t>meth had 3x risk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</a:rPr>
              <a:t>	</a:t>
            </a:r>
            <a:r>
              <a:rPr lang="en-US" sz="1800" dirty="0" err="1" smtClean="0">
                <a:latin typeface="Times New Roman" pitchFamily="18" charset="0"/>
              </a:rPr>
              <a:t>Plankey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MW, </a:t>
            </a:r>
            <a:r>
              <a:rPr lang="en-US" sz="1800" dirty="0" err="1">
                <a:latin typeface="Times New Roman" pitchFamily="18" charset="0"/>
              </a:rPr>
              <a:t>Ostrow</a:t>
            </a:r>
            <a:r>
              <a:rPr lang="en-US" sz="1800" dirty="0">
                <a:latin typeface="Times New Roman" pitchFamily="18" charset="0"/>
              </a:rPr>
              <a:t> et.al. The relationship between methamphetamine and popper use with HIV </a:t>
            </a:r>
            <a:r>
              <a:rPr lang="en-US" sz="1800" dirty="0" err="1">
                <a:latin typeface="Times New Roman" pitchFamily="18" charset="0"/>
              </a:rPr>
              <a:t>seroconversion</a:t>
            </a:r>
            <a:r>
              <a:rPr lang="en-US" sz="1800" dirty="0">
                <a:latin typeface="Times New Roman" pitchFamily="18" charset="0"/>
              </a:rPr>
              <a:t> in the Multicenter AIDS Cohort Study.  </a:t>
            </a:r>
            <a:r>
              <a:rPr lang="en-US" sz="1800" i="1" dirty="0" err="1">
                <a:latin typeface="Times New Roman" pitchFamily="18" charset="0"/>
              </a:rPr>
              <a:t>J.Acquir</a:t>
            </a:r>
            <a:r>
              <a:rPr lang="en-US" sz="1800" i="1" dirty="0">
                <a:latin typeface="Times New Roman" pitchFamily="18" charset="0"/>
              </a:rPr>
              <a:t> Immune </a:t>
            </a:r>
            <a:r>
              <a:rPr lang="en-US" sz="1800" i="1" dirty="0" err="1">
                <a:latin typeface="Times New Roman" pitchFamily="18" charset="0"/>
              </a:rPr>
              <a:t>Defic</a:t>
            </a:r>
            <a:r>
              <a:rPr lang="en-US" sz="1800" i="1" dirty="0">
                <a:latin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</a:rPr>
              <a:t>Syndr</a:t>
            </a:r>
            <a:r>
              <a:rPr lang="en-US" sz="1800" dirty="0">
                <a:latin typeface="Times New Roman" pitchFamily="18" charset="0"/>
              </a:rPr>
              <a:t>. (published online ahead of print (March 29, 2007)</a:t>
            </a:r>
          </a:p>
        </p:txBody>
      </p:sp>
      <p:pic>
        <p:nvPicPr>
          <p:cNvPr id="4" name="Picture 3" descr="i lost m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2600" y="2438400"/>
            <a:ext cx="2971800" cy="2706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 and the internet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Sexual networking sites</a:t>
            </a:r>
          </a:p>
          <a:p>
            <a:r>
              <a:rPr lang="en-US" dirty="0" smtClean="0"/>
              <a:t>PNP</a:t>
            </a:r>
          </a:p>
          <a:p>
            <a:r>
              <a:rPr lang="en-US" dirty="0" smtClean="0"/>
              <a:t>Location-based</a:t>
            </a:r>
          </a:p>
          <a:p>
            <a:r>
              <a:rPr lang="en-US" dirty="0" smtClean="0"/>
              <a:t>Utilized by law enforcement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Methamphetamine-Injec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62600" y="1752600"/>
            <a:ext cx="3124200" cy="4667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bsolut_rainbow_colors_skin_hi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362200" y="533400"/>
            <a:ext cx="3962400" cy="6016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 &amp; HIV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effect of methamphetamine [is] </a:t>
            </a:r>
            <a:r>
              <a:rPr lang="en-US" u="sng" dirty="0">
                <a:cs typeface="Times New Roman" pitchFamily="18" charset="0"/>
              </a:rPr>
              <a:t>two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u="sng" dirty="0">
                <a:cs typeface="Times New Roman" pitchFamily="18" charset="0"/>
              </a:rPr>
              <a:t>three</a:t>
            </a:r>
            <a:r>
              <a:rPr lang="en-US" dirty="0">
                <a:cs typeface="Times New Roman" pitchFamily="18" charset="0"/>
              </a:rPr>
              <a:t> times greater for individuals on combination therapy, especially combinations including </a:t>
            </a:r>
            <a:r>
              <a:rPr lang="en-US" u="sng" dirty="0" err="1">
                <a:cs typeface="Times New Roman" pitchFamily="18" charset="0"/>
              </a:rPr>
              <a:t>ritonavir</a:t>
            </a:r>
            <a:r>
              <a:rPr lang="en-US" u="sng" dirty="0">
                <a:cs typeface="Times New Roman" pitchFamily="18" charset="0"/>
              </a:rPr>
              <a:t> (Norvir)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r>
              <a:rPr lang="en-US" dirty="0" smtClean="0">
                <a:cs typeface="Times New Roman" pitchFamily="18" charset="0"/>
              </a:rPr>
              <a:t>CYP2D6</a:t>
            </a:r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err="1" smtClean="0">
                <a:cs typeface="Times New Roman" pitchFamily="18" charset="0"/>
              </a:rPr>
              <a:t>Halkitis</a:t>
            </a:r>
            <a:r>
              <a:rPr lang="en-US" dirty="0" smtClean="0">
                <a:cs typeface="Times New Roman" pitchFamily="18" charset="0"/>
              </a:rPr>
              <a:t>, Parsons, and </a:t>
            </a:r>
            <a:r>
              <a:rPr lang="en-US" dirty="0" err="1" smtClean="0">
                <a:cs typeface="Times New Roman" pitchFamily="18" charset="0"/>
              </a:rPr>
              <a:t>Stirrat</a:t>
            </a:r>
            <a:r>
              <a:rPr lang="en-US" dirty="0" smtClean="0">
                <a:cs typeface="Times New Roman" pitchFamily="18" charset="0"/>
              </a:rPr>
              <a:t> (2001) </a:t>
            </a: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 &amp; HIV Meds</a:t>
            </a:r>
            <a:br>
              <a:rPr lang="en-US" dirty="0"/>
            </a:br>
            <a:r>
              <a:rPr lang="en-US" sz="4000" dirty="0"/>
              <a:t>“</a:t>
            </a:r>
            <a:r>
              <a:rPr lang="en-US" sz="4000" dirty="0">
                <a:cs typeface="Times New Roman" pitchFamily="18" charset="0"/>
              </a:rPr>
              <a:t>an </a:t>
            </a:r>
            <a:r>
              <a:rPr lang="en-US" sz="4000" i="1" dirty="0">
                <a:cs typeface="Times New Roman" pitchFamily="18" charset="0"/>
              </a:rPr>
              <a:t>acceptable compromise”</a:t>
            </a:r>
            <a:r>
              <a:rPr lang="en-US" dirty="0"/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sz="2400" dirty="0">
              <a:cs typeface="Times New Roman" pitchFamily="18" charset="0"/>
            </a:endParaRPr>
          </a:p>
          <a:p>
            <a:r>
              <a:rPr lang="en-US" sz="2400" u="sng" dirty="0">
                <a:cs typeface="Times New Roman" pitchFamily="18" charset="0"/>
              </a:rPr>
              <a:t>Unplanned </a:t>
            </a:r>
            <a:r>
              <a:rPr lang="en-US" sz="2400" u="sng" dirty="0" err="1" smtClean="0">
                <a:cs typeface="Times New Roman" pitchFamily="18" charset="0"/>
              </a:rPr>
              <a:t>nonadherence</a:t>
            </a:r>
            <a:endParaRPr lang="en-US" sz="2400" u="sng" dirty="0" smtClean="0">
              <a:cs typeface="Times New Roman" pitchFamily="18" charset="0"/>
            </a:endParaRPr>
          </a:p>
          <a:p>
            <a:pPr lvl="1"/>
            <a:r>
              <a:rPr lang="en-US" sz="2100" dirty="0" smtClean="0">
                <a:cs typeface="Times New Roman" pitchFamily="18" charset="0"/>
              </a:rPr>
              <a:t>meth-related </a:t>
            </a:r>
            <a:r>
              <a:rPr lang="en-US" sz="2100" dirty="0">
                <a:cs typeface="Times New Roman" pitchFamily="18" charset="0"/>
              </a:rPr>
              <a:t>disruptions in eating and </a:t>
            </a:r>
            <a:r>
              <a:rPr lang="en-US" sz="2100" dirty="0" smtClean="0">
                <a:cs typeface="Times New Roman" pitchFamily="18" charset="0"/>
              </a:rPr>
              <a:t>sleeping</a:t>
            </a:r>
          </a:p>
          <a:p>
            <a:r>
              <a:rPr lang="en-US" sz="2400" u="sng" dirty="0" smtClean="0">
                <a:cs typeface="Times New Roman" pitchFamily="18" charset="0"/>
              </a:rPr>
              <a:t>Planned </a:t>
            </a:r>
            <a:r>
              <a:rPr lang="en-US" sz="2400" u="sng" dirty="0" err="1" smtClean="0">
                <a:cs typeface="Times New Roman" pitchFamily="18" charset="0"/>
              </a:rPr>
              <a:t>nonadherence</a:t>
            </a:r>
            <a:endParaRPr lang="en-US" sz="2400" u="sng" dirty="0" smtClean="0">
              <a:cs typeface="Times New Roman" pitchFamily="18" charset="0"/>
            </a:endParaRPr>
          </a:p>
          <a:p>
            <a:pPr lvl="1"/>
            <a:r>
              <a:rPr lang="en-US" sz="2100" dirty="0" smtClean="0">
                <a:cs typeface="Times New Roman" pitchFamily="18" charset="0"/>
              </a:rPr>
              <a:t>recognition </a:t>
            </a:r>
            <a:r>
              <a:rPr lang="en-US" sz="2100" dirty="0">
                <a:cs typeface="Times New Roman" pitchFamily="18" charset="0"/>
              </a:rPr>
              <a:t>that a </a:t>
            </a:r>
            <a:r>
              <a:rPr lang="en-US" sz="2100" dirty="0" smtClean="0">
                <a:cs typeface="Times New Roman" pitchFamily="18" charset="0"/>
              </a:rPr>
              <a:t>rigorous </a:t>
            </a:r>
            <a:r>
              <a:rPr lang="en-US" sz="2100" dirty="0">
                <a:cs typeface="Times New Roman" pitchFamily="18" charset="0"/>
              </a:rPr>
              <a:t>medication schedule would not be maintained while using </a:t>
            </a:r>
            <a:r>
              <a:rPr lang="en-US" sz="2100" dirty="0" smtClean="0">
                <a:cs typeface="Times New Roman" pitchFamily="18" charset="0"/>
              </a:rPr>
              <a:t>methamphetamine</a:t>
            </a:r>
          </a:p>
          <a:p>
            <a:pPr lvl="1"/>
            <a:r>
              <a:rPr lang="en-US" sz="2100" dirty="0" smtClean="0">
                <a:cs typeface="Times New Roman" pitchFamily="18" charset="0"/>
              </a:rPr>
              <a:t>concerns </a:t>
            </a:r>
            <a:r>
              <a:rPr lang="en-US" sz="2100" dirty="0">
                <a:cs typeface="Times New Roman" pitchFamily="18" charset="0"/>
              </a:rPr>
              <a:t>about mixing methamphetamine and medications.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dirty="0" err="1" smtClean="0">
                <a:cs typeface="Times New Roman" pitchFamily="18" charset="0"/>
              </a:rPr>
              <a:t>Reback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Larkins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 smtClean="0">
                <a:cs typeface="Times New Roman" pitchFamily="18" charset="0"/>
              </a:rPr>
              <a:t>Shoptaw</a:t>
            </a:r>
            <a:r>
              <a:rPr lang="en-US" sz="2400" dirty="0" smtClean="0">
                <a:cs typeface="Times New Roman" pitchFamily="18" charset="0"/>
              </a:rPr>
              <a:t> (2003)</a:t>
            </a:r>
          </a:p>
          <a:p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  <a:effectLst/>
              </a:rPr>
              <a:t>Fusion of Meth and Sex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Neurons that “fire together wire together”</a:t>
            </a:r>
          </a:p>
          <a:p>
            <a:pPr lvl="1"/>
            <a:r>
              <a:rPr lang="en-US" dirty="0"/>
              <a:t>Focused attention</a:t>
            </a:r>
          </a:p>
          <a:p>
            <a:pPr lvl="1"/>
            <a:r>
              <a:rPr lang="en-US" dirty="0"/>
              <a:t>Reinforced through fantasy </a:t>
            </a:r>
          </a:p>
          <a:p>
            <a:pPr lvl="1"/>
            <a:r>
              <a:rPr lang="en-US" dirty="0"/>
              <a:t>New cognitive maps increase at expense of old ones (“vanilla” sex replaced by darker sex)</a:t>
            </a:r>
          </a:p>
          <a:p>
            <a:pPr lvl="1"/>
            <a:r>
              <a:rPr lang="en-US" dirty="0"/>
              <a:t>Increased desire </a:t>
            </a:r>
            <a:r>
              <a:rPr lang="en-US" dirty="0" err="1"/>
              <a:t>vs</a:t>
            </a:r>
            <a:r>
              <a:rPr lang="en-US" dirty="0"/>
              <a:t> ED (“crystal dick”)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without Meth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>
                <a:cs typeface="Times New Roman" pitchFamily="18" charset="0"/>
              </a:rPr>
              <a:t>Fusion of </a:t>
            </a:r>
            <a:r>
              <a:rPr lang="en-US" u="sng" dirty="0" smtClean="0">
                <a:cs typeface="Times New Roman" pitchFamily="18" charset="0"/>
              </a:rPr>
              <a:t>Behavior and </a:t>
            </a:r>
            <a:r>
              <a:rPr lang="en-US" u="sng" dirty="0">
                <a:cs typeface="Times New Roman" pitchFamily="18" charset="0"/>
              </a:rPr>
              <a:t>Sex</a:t>
            </a:r>
          </a:p>
          <a:p>
            <a:pPr>
              <a:buFont typeface="Wingdings" pitchFamily="2" charset="2"/>
              <a:buNone/>
            </a:pPr>
            <a:endParaRPr lang="en-US" u="sng" dirty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Times New Roman" pitchFamily="18" charset="0"/>
              </a:rPr>
              <a:t>  “Since I've quit using I've been practically impotent. Sadly I don’t know [how sex could be better without crystal].</a:t>
            </a:r>
            <a:r>
              <a:rPr lang="en-US" dirty="0">
                <a:cs typeface="Arial" pitchFamily="34" charset="0"/>
              </a:rPr>
              <a:t>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Treatment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physical protocols</a:t>
            </a:r>
          </a:p>
          <a:p>
            <a:endParaRPr lang="en-US" dirty="0" smtClean="0"/>
          </a:p>
          <a:p>
            <a:r>
              <a:rPr lang="en-US" dirty="0" smtClean="0"/>
              <a:t>Need safe treatment environment</a:t>
            </a:r>
          </a:p>
          <a:p>
            <a:pPr lvl="1"/>
            <a:r>
              <a:rPr lang="en-US" dirty="0" smtClean="0"/>
              <a:t>Overt/covert messaging by staff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Recognize drug-specific differences/ needs</a:t>
            </a:r>
          </a:p>
          <a:p>
            <a:pPr lvl="1"/>
            <a:r>
              <a:rPr lang="en-US" dirty="0" smtClean="0"/>
              <a:t>Opiates versus amphetamines </a:t>
            </a:r>
          </a:p>
          <a:p>
            <a:pPr lvl="1"/>
            <a:r>
              <a:rPr lang="en-US" dirty="0" smtClean="0"/>
              <a:t>Meth – for example, CBT “</a:t>
            </a:r>
            <a:r>
              <a:rPr lang="en-US" dirty="0" err="1" smtClean="0"/>
              <a:t>lite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Ease of transfer – for example, process addictions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is the LGBT recovery process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Issues for &gt;6 months recovery	</a:t>
            </a:r>
          </a:p>
          <a:p>
            <a:pPr lvl="1"/>
            <a:r>
              <a:rPr lang="en-US" dirty="0" smtClean="0"/>
              <a:t>Physical recovery and co-occurring disorders</a:t>
            </a:r>
          </a:p>
          <a:p>
            <a:pPr lvl="1"/>
            <a:r>
              <a:rPr lang="en-US" dirty="0" smtClean="0"/>
              <a:t>Shame and stigma</a:t>
            </a:r>
          </a:p>
          <a:p>
            <a:pPr lvl="1"/>
            <a:r>
              <a:rPr lang="en-US" dirty="0" smtClean="0"/>
              <a:t>Sex and intimacy concerns</a:t>
            </a:r>
          </a:p>
          <a:p>
            <a:pPr lvl="1"/>
            <a:r>
              <a:rPr lang="en-US" dirty="0" smtClean="0"/>
              <a:t>Rebuilding identity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Physical Recovery and Co-Occurring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PAWS (Post Acute Withdrawal Syndrome)</a:t>
            </a:r>
          </a:p>
          <a:p>
            <a:pPr lvl="1"/>
            <a:r>
              <a:rPr lang="en-US" sz="3000" dirty="0" smtClean="0"/>
              <a:t>Trouble thinking clearly/ concentrating</a:t>
            </a:r>
          </a:p>
          <a:p>
            <a:pPr lvl="1"/>
            <a:r>
              <a:rPr lang="en-US" sz="3000" dirty="0" smtClean="0"/>
              <a:t>Mood swings; emotional overreaction or numbness</a:t>
            </a:r>
          </a:p>
          <a:p>
            <a:pPr lvl="1"/>
            <a:r>
              <a:rPr lang="en-US" sz="3000" dirty="0" smtClean="0"/>
              <a:t>Memory problems</a:t>
            </a:r>
          </a:p>
          <a:p>
            <a:pPr lvl="1"/>
            <a:r>
              <a:rPr lang="en-US" sz="3000" dirty="0" smtClean="0"/>
              <a:t>Sleep disturbances</a:t>
            </a:r>
          </a:p>
          <a:p>
            <a:pPr lvl="1"/>
            <a:r>
              <a:rPr lang="en-US" sz="3000" dirty="0" smtClean="0"/>
              <a:t>Physical coordination problems</a:t>
            </a:r>
          </a:p>
          <a:p>
            <a:pPr lvl="1"/>
            <a:r>
              <a:rPr lang="en-US" sz="3000" dirty="0" smtClean="0"/>
              <a:t>Difficulty managing stress</a:t>
            </a:r>
          </a:p>
          <a:p>
            <a:pPr lvl="1"/>
            <a:r>
              <a:rPr lang="en-US" sz="3000" dirty="0" smtClean="0"/>
              <a:t>Rigid, repetitive thinking</a:t>
            </a:r>
          </a:p>
          <a:p>
            <a:endParaRPr lang="en-US" dirty="0"/>
          </a:p>
        </p:txBody>
      </p:sp>
      <p:pic>
        <p:nvPicPr>
          <p:cNvPr id="4" name="Picture 3" descr="C:\Users\David\Pictures\sadfa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42838" y="3657600"/>
            <a:ext cx="2026541" cy="21227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Physical Recovery and Co-Occurring Disorders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4724400" cy="4343400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 smtClean="0"/>
              <a:t>PAWS</a:t>
            </a:r>
          </a:p>
          <a:p>
            <a:r>
              <a:rPr lang="en-US" sz="5900" dirty="0" smtClean="0"/>
              <a:t>Results from:</a:t>
            </a:r>
          </a:p>
          <a:p>
            <a:pPr lvl="1"/>
            <a:r>
              <a:rPr lang="en-US" sz="5900" dirty="0" smtClean="0"/>
              <a:t> GABA-agonist (</a:t>
            </a:r>
            <a:r>
              <a:rPr lang="en-US" sz="5900" dirty="0" err="1" smtClean="0"/>
              <a:t>benzos</a:t>
            </a:r>
            <a:r>
              <a:rPr lang="en-US" sz="5900" dirty="0" smtClean="0"/>
              <a:t>, barbs, ethanol, GHB) </a:t>
            </a:r>
          </a:p>
          <a:p>
            <a:pPr lvl="1"/>
            <a:r>
              <a:rPr lang="en-US" sz="5900" dirty="0" err="1" smtClean="0"/>
              <a:t>Opioid</a:t>
            </a:r>
            <a:r>
              <a:rPr lang="en-US" sz="5900" dirty="0" smtClean="0"/>
              <a:t> dependence</a:t>
            </a:r>
          </a:p>
          <a:p>
            <a:pPr lvl="1"/>
            <a:r>
              <a:rPr lang="en-US" sz="5900" dirty="0" smtClean="0"/>
              <a:t>Amphetamine dependence (dopamine transporter system repair)</a:t>
            </a:r>
            <a:br>
              <a:rPr lang="en-US" sz="5900" dirty="0" smtClean="0"/>
            </a:br>
            <a:endParaRPr lang="en-US" sz="5900" dirty="0" smtClean="0"/>
          </a:p>
          <a:p>
            <a:r>
              <a:rPr lang="en-US" sz="5900" dirty="0" smtClean="0"/>
              <a:t>Duration 1 year to indefinite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5" name="Picture 4" descr="meth_recovery-pi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1828800"/>
            <a:ext cx="3280801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Physical Recovery and Co-Occurring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Layers of stigma - syndemics</a:t>
            </a:r>
          </a:p>
          <a:p>
            <a:r>
              <a:rPr lang="en-US" dirty="0" smtClean="0"/>
              <a:t>HIV/AIDS</a:t>
            </a:r>
          </a:p>
          <a:p>
            <a:pPr lvl="1"/>
            <a:r>
              <a:rPr lang="en-US" dirty="0" smtClean="0"/>
              <a:t>Physical concerns</a:t>
            </a:r>
          </a:p>
          <a:p>
            <a:pPr lvl="1"/>
            <a:r>
              <a:rPr lang="en-US" dirty="0" smtClean="0"/>
              <a:t>Prescribed medications</a:t>
            </a:r>
          </a:p>
          <a:p>
            <a:r>
              <a:rPr lang="en-US" dirty="0" smtClean="0"/>
              <a:t>Hepatitis</a:t>
            </a:r>
          </a:p>
          <a:p>
            <a:pPr lvl="1"/>
            <a:r>
              <a:rPr lang="en-US" dirty="0" smtClean="0"/>
              <a:t>Treatment complications</a:t>
            </a:r>
          </a:p>
          <a:p>
            <a:pPr lvl="1"/>
            <a:r>
              <a:rPr lang="en-US" dirty="0" smtClean="0"/>
              <a:t>Encephalopathy</a:t>
            </a:r>
          </a:p>
          <a:p>
            <a:r>
              <a:rPr lang="en-US" dirty="0" smtClean="0"/>
              <a:t>Mental Health Concerns</a:t>
            </a:r>
          </a:p>
          <a:p>
            <a:pPr lvl="1"/>
            <a:r>
              <a:rPr lang="en-US" dirty="0" smtClean="0"/>
              <a:t>Increased risk</a:t>
            </a:r>
          </a:p>
          <a:p>
            <a:endParaRPr lang="en-US" dirty="0"/>
          </a:p>
        </p:txBody>
      </p:sp>
      <p:pic>
        <p:nvPicPr>
          <p:cNvPr id="5" name="Picture 4" descr="healthrisks_ove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10200" y="3657600"/>
            <a:ext cx="2895600" cy="2084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Anatomy</a:t>
            </a:r>
          </a:p>
          <a:p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Concept of femininity/masculinity</a:t>
            </a:r>
          </a:p>
          <a:p>
            <a:pPr lvl="1"/>
            <a:r>
              <a:rPr lang="en-US" dirty="0" smtClean="0"/>
              <a:t>Gender role: behaviors/desire to act</a:t>
            </a:r>
          </a:p>
          <a:p>
            <a:r>
              <a:rPr lang="en-US" dirty="0" smtClean="0"/>
              <a:t>Gender identity</a:t>
            </a:r>
          </a:p>
          <a:p>
            <a:pPr lvl="1"/>
            <a:r>
              <a:rPr lang="en-US" dirty="0" smtClean="0"/>
              <a:t>Self concept – not always derived from anatomy</a:t>
            </a:r>
          </a:p>
          <a:p>
            <a:pPr lvl="1"/>
            <a:r>
              <a:rPr lang="en-US" dirty="0" smtClean="0"/>
              <a:t>Not always binary..two spirit</a:t>
            </a:r>
          </a:p>
          <a:p>
            <a:r>
              <a:rPr lang="en-US" dirty="0" smtClean="0"/>
              <a:t>Sexual orientation</a:t>
            </a:r>
          </a:p>
          <a:p>
            <a:pPr lvl="1"/>
            <a:r>
              <a:rPr lang="en-US" dirty="0" smtClean="0"/>
              <a:t>Most don’t see as preference</a:t>
            </a:r>
          </a:p>
          <a:p>
            <a:r>
              <a:rPr lang="en-US" dirty="0" smtClean="0"/>
              <a:t>Queer</a:t>
            </a:r>
          </a:p>
          <a:p>
            <a:pPr lvl="1"/>
            <a:r>
              <a:rPr lang="en-US" dirty="0" smtClean="0"/>
              <a:t>Along the spectrum</a:t>
            </a:r>
            <a:endParaRPr lang="en-US" dirty="0"/>
          </a:p>
        </p:txBody>
      </p:sp>
      <p:pic>
        <p:nvPicPr>
          <p:cNvPr id="4" name="Picture 3" descr="berdache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24600" y="4114800"/>
            <a:ext cx="2071687" cy="2523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and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 step programs</a:t>
            </a:r>
          </a:p>
          <a:p>
            <a:pPr lvl="1"/>
            <a:r>
              <a:rPr lang="en-US" dirty="0" smtClean="0"/>
              <a:t>AA, NA, CMA</a:t>
            </a:r>
          </a:p>
          <a:p>
            <a:r>
              <a:rPr lang="en-US" dirty="0" smtClean="0"/>
              <a:t>SMART Recovery</a:t>
            </a:r>
          </a:p>
          <a:p>
            <a:pPr lvl="1"/>
            <a:r>
              <a:rPr lang="en-US" dirty="0" smtClean="0">
                <a:hlinkClick r:id="rId2"/>
              </a:rPr>
              <a:t>www.smartrecovery.org</a:t>
            </a:r>
            <a:endParaRPr lang="en-US" dirty="0" smtClean="0"/>
          </a:p>
          <a:p>
            <a:r>
              <a:rPr lang="en-US" dirty="0" smtClean="0"/>
              <a:t>Harm Reduction</a:t>
            </a:r>
          </a:p>
          <a:p>
            <a:pPr lvl="1"/>
            <a:r>
              <a:rPr lang="en-US" dirty="0" smtClean="0">
                <a:hlinkClick r:id="rId3"/>
              </a:rPr>
              <a:t>www.harmreduction.org</a:t>
            </a:r>
            <a:endParaRPr lang="en-US" dirty="0" smtClean="0"/>
          </a:p>
          <a:p>
            <a:r>
              <a:rPr lang="en-US" dirty="0" smtClean="0"/>
              <a:t>Various levels of treatment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Stages of Change</a:t>
            </a:r>
          </a:p>
          <a:p>
            <a:pPr lvl="1"/>
            <a:r>
              <a:rPr lang="en-US" dirty="0" err="1" smtClean="0"/>
              <a:t>Precontemplation</a:t>
            </a:r>
            <a:endParaRPr lang="en-US" dirty="0" smtClean="0"/>
          </a:p>
          <a:p>
            <a:pPr lvl="1"/>
            <a:r>
              <a:rPr lang="en-US" dirty="0" smtClean="0"/>
              <a:t>Contemplation</a:t>
            </a:r>
          </a:p>
          <a:p>
            <a:pPr lvl="1"/>
            <a:r>
              <a:rPr lang="en-US" dirty="0" smtClean="0"/>
              <a:t>Preparation</a:t>
            </a:r>
          </a:p>
          <a:p>
            <a:pPr lvl="1"/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Maintenance</a:t>
            </a:r>
          </a:p>
          <a:p>
            <a:r>
              <a:rPr lang="en-US" dirty="0" smtClean="0"/>
              <a:t>Motivational Interviewing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u="sng" dirty="0"/>
              <a:t>Social </a:t>
            </a:r>
            <a:r>
              <a:rPr lang="en-US" u="sng" dirty="0" err="1" smtClean="0"/>
              <a:t>Disinhibition</a:t>
            </a:r>
            <a:endParaRPr lang="en-US" u="sng" dirty="0"/>
          </a:p>
          <a:p>
            <a:pPr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u="sng" dirty="0"/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effectLst/>
              </a:rPr>
              <a:t>Cope with negative </a:t>
            </a:r>
            <a:r>
              <a:rPr lang="en-US" dirty="0">
                <a:effectLst/>
              </a:rPr>
              <a:t>social meanings of </a:t>
            </a:r>
            <a:r>
              <a:rPr lang="en-US" dirty="0" smtClean="0">
                <a:effectLst/>
              </a:rPr>
              <a:t>gay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Second “coming out”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dirty="0">
              <a:effectLst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>
                <a:effectLst/>
              </a:rPr>
              <a:t>Overcome inhibition 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Particularly sexual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dirty="0" smtClean="0">
              <a:effectLst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Conflicting social norms </a:t>
            </a:r>
          </a:p>
          <a:p>
            <a:pPr lvl="2" eaLnBrk="0" hangingPunct="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500" dirty="0" smtClean="0"/>
              <a:t>Social activities involving substances</a:t>
            </a:r>
            <a:endParaRPr lang="en-US" sz="25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Identity</a:t>
            </a:r>
          </a:p>
          <a:p>
            <a:pPr lvl="1"/>
            <a:r>
              <a:rPr lang="en-US" dirty="0"/>
              <a:t>Slammers</a:t>
            </a:r>
          </a:p>
          <a:p>
            <a:pPr lvl="1"/>
            <a:r>
              <a:rPr lang="en-US" dirty="0" err="1"/>
              <a:t>Clubkids</a:t>
            </a:r>
            <a:endParaRPr lang="en-US" dirty="0"/>
          </a:p>
          <a:p>
            <a:pPr lvl="1"/>
            <a:r>
              <a:rPr lang="en-US" dirty="0" smtClean="0"/>
              <a:t>Tribe</a:t>
            </a:r>
          </a:p>
          <a:p>
            <a:pPr lvl="1"/>
            <a:r>
              <a:rPr lang="en-US" dirty="0" err="1" smtClean="0"/>
              <a:t>Barebackers</a:t>
            </a:r>
            <a:endParaRPr lang="en-US" dirty="0" smtClean="0"/>
          </a:p>
          <a:p>
            <a:pPr lvl="1"/>
            <a:r>
              <a:rPr lang="en-US" dirty="0" smtClean="0"/>
              <a:t>Obtain self esteem through sex</a:t>
            </a:r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r>
              <a:rPr lang="en-US" u="sng" dirty="0" smtClean="0"/>
              <a:t>Boredom</a:t>
            </a:r>
            <a:endParaRPr lang="en-US" u="sng" dirty="0"/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FFFF66"/>
              </a:solidFill>
            </a:endParaRPr>
          </a:p>
          <a:p>
            <a:endParaRPr lang="en-US" dirty="0">
              <a:solidFill>
                <a:schemeClr val="hlink"/>
              </a:solidFill>
            </a:endParaRP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u="sng" dirty="0"/>
              <a:t>Shame</a:t>
            </a:r>
          </a:p>
          <a:p>
            <a:pPr lvl="1"/>
            <a:r>
              <a:rPr lang="en-US" sz="2400" dirty="0"/>
              <a:t>Long term</a:t>
            </a:r>
          </a:p>
          <a:p>
            <a:endParaRPr lang="en-US" sz="2800" dirty="0">
              <a:solidFill>
                <a:srgbClr val="FFFF66"/>
              </a:solidFill>
            </a:endParaRPr>
          </a:p>
          <a:p>
            <a:r>
              <a:rPr lang="en-US" sz="2800" u="sng" dirty="0"/>
              <a:t>Internalized Homophobia</a:t>
            </a:r>
          </a:p>
          <a:p>
            <a:pPr lvl="1"/>
            <a:r>
              <a:rPr lang="en-US" sz="2400" dirty="0"/>
              <a:t>Relationship with self</a:t>
            </a:r>
          </a:p>
          <a:p>
            <a:pPr lvl="2"/>
            <a:r>
              <a:rPr lang="en-US" sz="2000" dirty="0"/>
              <a:t>“No fats, no </a:t>
            </a:r>
            <a:r>
              <a:rPr lang="en-US" sz="2000" dirty="0" err="1"/>
              <a:t>fems</a:t>
            </a:r>
            <a:r>
              <a:rPr lang="en-US" sz="2000" dirty="0"/>
              <a:t>”</a:t>
            </a:r>
          </a:p>
          <a:p>
            <a:pPr lvl="2"/>
            <a:r>
              <a:rPr lang="en-US" sz="2000" dirty="0"/>
              <a:t>“No fakes, no flakes, no fruity-cakes”</a:t>
            </a:r>
          </a:p>
          <a:p>
            <a:pPr lvl="2"/>
            <a:r>
              <a:rPr lang="en-US" sz="2000" dirty="0"/>
              <a:t>“Str8 acting UB2”</a:t>
            </a:r>
          </a:p>
          <a:p>
            <a:pPr lvl="2"/>
            <a:r>
              <a:rPr lang="en-US" sz="2000" dirty="0"/>
              <a:t>“d/d free”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b="0" dirty="0">
                <a:effectLst/>
              </a:rPr>
              <a:t>Psychosocial Co-Factors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  <a:ln/>
        </p:spPr>
        <p:txBody>
          <a:bodyPr>
            <a:normAutofit/>
          </a:bodyPr>
          <a:lstStyle/>
          <a:p>
            <a:pPr indent="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indent="0">
              <a:lnSpc>
                <a:spcPct val="80000"/>
              </a:lnSpc>
            </a:pPr>
            <a:r>
              <a:rPr lang="en-US" dirty="0" smtClean="0"/>
              <a:t>Dealing with feelings</a:t>
            </a:r>
          </a:p>
          <a:p>
            <a:pPr lvl="1" indent="0">
              <a:lnSpc>
                <a:spcPct val="80000"/>
              </a:lnSpc>
            </a:pPr>
            <a:r>
              <a:rPr lang="en-US" dirty="0" smtClean="0"/>
              <a:t>Cognitive </a:t>
            </a:r>
            <a:r>
              <a:rPr lang="en-US" dirty="0"/>
              <a:t>Escapism and Social Leveling</a:t>
            </a:r>
          </a:p>
          <a:p>
            <a:pPr indent="0">
              <a:lnSpc>
                <a:spcPct val="80000"/>
              </a:lnSpc>
            </a:pPr>
            <a:endParaRPr lang="en-US" dirty="0"/>
          </a:p>
          <a:p>
            <a:pPr indent="0">
              <a:lnSpc>
                <a:spcPct val="80000"/>
              </a:lnSpc>
            </a:pPr>
            <a:r>
              <a:rPr lang="en-US" dirty="0" smtClean="0"/>
              <a:t>Loneliness</a:t>
            </a:r>
          </a:p>
          <a:p>
            <a:pPr indent="0">
              <a:lnSpc>
                <a:spcPct val="80000"/>
              </a:lnSpc>
            </a:pPr>
            <a:endParaRPr lang="en-US" dirty="0" smtClean="0"/>
          </a:p>
          <a:p>
            <a:pPr indent="0">
              <a:lnSpc>
                <a:spcPct val="80000"/>
              </a:lnSpc>
            </a:pPr>
            <a:r>
              <a:rPr lang="en-US" dirty="0" smtClean="0"/>
              <a:t>Attractiveness</a:t>
            </a:r>
          </a:p>
          <a:p>
            <a:pPr indent="0">
              <a:lnSpc>
                <a:spcPct val="80000"/>
              </a:lnSpc>
            </a:pPr>
            <a:endParaRPr lang="en-US" dirty="0" smtClean="0"/>
          </a:p>
          <a:p>
            <a:pPr indent="0">
              <a:lnSpc>
                <a:spcPct val="80000"/>
              </a:lnSpc>
            </a:pPr>
            <a:r>
              <a:rPr lang="en-US" dirty="0" smtClean="0"/>
              <a:t>Ageism</a:t>
            </a:r>
            <a:endParaRPr lang="en-US" sz="2800" dirty="0"/>
          </a:p>
          <a:p>
            <a:pPr indent="0" eaLnBrk="0" hangingPunc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 indent="0" eaLnBrk="0" hangingPunc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/>
              <a:t>	</a:t>
            </a:r>
          </a:p>
          <a:p>
            <a:pPr indent="0">
              <a:lnSpc>
                <a:spcPct val="80000"/>
              </a:lnSpc>
            </a:pP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429000" y="5181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5" name="Picture 4" descr="Geriatric gay prid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76800" y="3392974"/>
            <a:ext cx="3909721" cy="3293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324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What is healthy sex?</a:t>
            </a:r>
          </a:p>
          <a:p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228600"/>
            <a:ext cx="401052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effectLst/>
              </a:rPr>
              <a:t>Psychosocial Co-Factors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Intimacy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Romance is not intimacy</a:t>
            </a:r>
          </a:p>
          <a:p>
            <a:pPr lvl="1">
              <a:defRPr/>
            </a:pPr>
            <a:r>
              <a:rPr lang="en-US" dirty="0" smtClean="0"/>
              <a:t>	</a:t>
            </a:r>
            <a:r>
              <a:rPr lang="en-US" dirty="0" err="1" smtClean="0"/>
              <a:t>Limerance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	</a:t>
            </a:r>
            <a:r>
              <a:rPr lang="en-US" dirty="0" err="1" smtClean="0"/>
              <a:t>Oxytocin</a:t>
            </a:r>
            <a:r>
              <a:rPr lang="en-US" dirty="0" smtClean="0"/>
              <a:t>, vasopressin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334000" y="2057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aramond" pitchFamily="18" charset="0"/>
              </a:rPr>
              <a:t>LUST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6934200" y="2057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LOVE</a:t>
            </a: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819400" y="20574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Garamond" pitchFamily="18" charset="0"/>
              </a:rPr>
              <a:t>LUST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3429000" y="2057400"/>
            <a:ext cx="914400" cy="685800"/>
          </a:xfrm>
          <a:prstGeom prst="ellipse">
            <a:avLst/>
          </a:prstGeom>
          <a:solidFill>
            <a:schemeClr val="accent1">
              <a:alpha val="1019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Garamond" pitchFamily="18" charset="0"/>
              </a:rPr>
              <a:t>LOVE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181600" y="1828800"/>
            <a:ext cx="27432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2438400" y="1828800"/>
            <a:ext cx="2438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Beliefs about intimacy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i="1" dirty="0" smtClean="0"/>
              <a:t>“Tell me who you want me to be”</a:t>
            </a:r>
          </a:p>
          <a:p>
            <a:pPr marL="514350" indent="-514350">
              <a:buAutoNum type="arabicPeriod"/>
            </a:pPr>
            <a:r>
              <a:rPr lang="en-US" sz="3200" i="1" dirty="0" smtClean="0"/>
              <a:t>“If you really knew me you’d go away”</a:t>
            </a:r>
          </a:p>
          <a:p>
            <a:pPr marL="514350" indent="-514350">
              <a:buAutoNum type="arabicPeriod"/>
            </a:pPr>
            <a:r>
              <a:rPr lang="en-US" sz="3200" i="1" dirty="0" smtClean="0"/>
              <a:t>“I don’t know how”</a:t>
            </a:r>
          </a:p>
          <a:p>
            <a:pPr marL="514350" indent="-514350">
              <a:buAutoNum type="arabicPeriod"/>
            </a:pPr>
            <a:r>
              <a:rPr lang="en-US" sz="3200" i="1" dirty="0" smtClean="0"/>
              <a:t>“I can only say no” or “I can ever say yes”</a:t>
            </a:r>
          </a:p>
          <a:p>
            <a:pPr marL="514350" indent="-514350">
              <a:buAutoNum type="arabicPeriod"/>
            </a:pPr>
            <a:r>
              <a:rPr lang="en-US" sz="3200" i="1" dirty="0" smtClean="0"/>
              <a:t>“Relationships are made in heaven”</a:t>
            </a:r>
            <a:endParaRPr lang="en-US" dirty="0"/>
          </a:p>
        </p:txBody>
      </p:sp>
      <p:pic>
        <p:nvPicPr>
          <p:cNvPr id="4" name="Picture 3" descr="is-image_intimacy,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17668" y="4495800"/>
            <a:ext cx="2959532" cy="213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Rebuilding Identity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810000"/>
            <a:ext cx="307399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Epidemiology</a:t>
            </a:r>
            <a:endParaRPr lang="en-US" sz="4000" dirty="0"/>
          </a:p>
        </p:txBody>
      </p:sp>
      <p:pic>
        <p:nvPicPr>
          <p:cNvPr id="4" name="Picture 2" descr="C:\Users\David\Pictures\diversity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886200"/>
            <a:ext cx="317005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Friendships and Community </a:t>
            </a:r>
          </a:p>
          <a:p>
            <a:r>
              <a:rPr lang="en-US" dirty="0" smtClean="0"/>
              <a:t>Need non-commercial connections</a:t>
            </a:r>
          </a:p>
          <a:p>
            <a:r>
              <a:rPr lang="en-US" dirty="0" smtClean="0"/>
              <a:t>NSBF (no sex best friend)</a:t>
            </a:r>
          </a:p>
          <a:p>
            <a:r>
              <a:rPr lang="en-US" dirty="0" smtClean="0"/>
              <a:t>Good and bad of the internet</a:t>
            </a:r>
          </a:p>
          <a:p>
            <a:r>
              <a:rPr lang="en-US" dirty="0" smtClean="0"/>
              <a:t>Recreation</a:t>
            </a:r>
          </a:p>
          <a:p>
            <a:endParaRPr lang="en-US" dirty="0"/>
          </a:p>
        </p:txBody>
      </p:sp>
      <p:pic>
        <p:nvPicPr>
          <p:cNvPr id="4098" name="Picture 2" descr="C:\Users\David\Pictures\connectednes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3733800"/>
            <a:ext cx="3000375" cy="3000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Beyond Labels</a:t>
            </a:r>
            <a:endParaRPr lang="en-US" dirty="0"/>
          </a:p>
        </p:txBody>
      </p:sp>
      <p:pic>
        <p:nvPicPr>
          <p:cNvPr id="4" name="Content Placeholder 3" descr="Noodles and Beef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1981200" y="1676400"/>
            <a:ext cx="5022850" cy="5022850"/>
          </a:xfrm>
        </p:spPr>
      </p:pic>
      <p:sp>
        <p:nvSpPr>
          <p:cNvPr id="5" name="TextBox 4"/>
          <p:cNvSpPr txBox="1"/>
          <p:nvPr/>
        </p:nvSpPr>
        <p:spPr>
          <a:xfrm>
            <a:off x="7239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Noodlesandbeef.com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Interpersonal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Social Bonding</a:t>
            </a:r>
          </a:p>
          <a:p>
            <a:r>
              <a:rPr lang="en-US" dirty="0" smtClean="0"/>
              <a:t>Sense of Community</a:t>
            </a:r>
          </a:p>
          <a:p>
            <a:r>
              <a:rPr lang="en-US" dirty="0" smtClean="0"/>
              <a:t>Practice Dating/Sex/Intimacy/Relationships</a:t>
            </a:r>
          </a:p>
          <a:p>
            <a:r>
              <a:rPr lang="en-US" dirty="0" smtClean="0"/>
              <a:t>Healthy Sense of Being LGBTQI…</a:t>
            </a:r>
          </a:p>
          <a:p>
            <a:r>
              <a:rPr lang="en-US" dirty="0" smtClean="0"/>
              <a:t>Spirituality</a:t>
            </a:r>
          </a:p>
          <a:p>
            <a:endParaRPr lang="en-US" dirty="0"/>
          </a:p>
        </p:txBody>
      </p:sp>
      <p:pic>
        <p:nvPicPr>
          <p:cNvPr id="5" name="Picture 4" descr="gay superher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3728086"/>
            <a:ext cx="4572000" cy="2811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550223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Case Study Part 2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pic>
        <p:nvPicPr>
          <p:cNvPr id="5122" name="Picture 2" descr="C:\Users\David\Pictures\diversity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191000" y="3276446"/>
            <a:ext cx="4036024" cy="32005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828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Role of the Professional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Professional characteristics to treat LGBT addiction:</a:t>
            </a:r>
          </a:p>
          <a:p>
            <a:pPr lvl="1"/>
            <a:r>
              <a:rPr lang="en-US" sz="2800" dirty="0" smtClean="0"/>
              <a:t>Which are helpful?</a:t>
            </a:r>
          </a:p>
          <a:p>
            <a:pPr lvl="1"/>
            <a:r>
              <a:rPr lang="en-US" sz="2800" dirty="0" smtClean="0"/>
              <a:t>Which are necessary?</a:t>
            </a:r>
            <a:endParaRPr lang="en-US" sz="2800" dirty="0"/>
          </a:p>
        </p:txBody>
      </p:sp>
      <p:pic>
        <p:nvPicPr>
          <p:cNvPr id="10242" name="Picture 2" descr="C:\Users\David\Pictures\nur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3276600"/>
            <a:ext cx="2895600" cy="3243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64008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Reframe from deficits-based to strengths-based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victim to empowered</a:t>
            </a:r>
          </a:p>
          <a:p>
            <a:r>
              <a:rPr lang="en-US" dirty="0" smtClean="0"/>
              <a:t>Deficits-based approaches</a:t>
            </a:r>
          </a:p>
          <a:p>
            <a:pPr lvl="1"/>
            <a:r>
              <a:rPr lang="en-US" b="1" dirty="0" smtClean="0"/>
              <a:t>Raise condom use skills</a:t>
            </a:r>
          </a:p>
          <a:p>
            <a:pPr lvl="2"/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gay men don’t know how to use condoms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Raise condom negotiation skills</a:t>
            </a:r>
          </a:p>
          <a:p>
            <a:pPr lvl="2"/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gay men don’t know how to negotiate sex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Change peer norms 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gay men have unhealthy peer norms, esp. around sex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Raise skills to face homophobia </a:t>
            </a:r>
          </a:p>
          <a:p>
            <a:pPr lvl="2"/>
            <a:r>
              <a:rPr lang="en-US" dirty="0" smtClean="0"/>
              <a:t>(</a:t>
            </a:r>
            <a:r>
              <a:rPr lang="en-US" i="1" dirty="0" smtClean="0"/>
              <a:t>gay men have few skills to face homophobia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Strengths-based approaches (resilience)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Gay men quit smoking at high rates.</a:t>
            </a:r>
          </a:p>
          <a:p>
            <a:r>
              <a:rPr lang="en-US" dirty="0" smtClean="0"/>
              <a:t>LGBTs report low levels of</a:t>
            </a:r>
          </a:p>
          <a:p>
            <a:pPr>
              <a:buNone/>
            </a:pPr>
            <a:r>
              <a:rPr lang="en-US" dirty="0" smtClean="0"/>
              <a:t>	 problematic drug use given</a:t>
            </a:r>
          </a:p>
          <a:p>
            <a:pPr>
              <a:buNone/>
            </a:pPr>
            <a:r>
              <a:rPr lang="en-US" dirty="0" smtClean="0"/>
              <a:t>	 exposure rates.</a:t>
            </a:r>
          </a:p>
          <a:p>
            <a:r>
              <a:rPr lang="en-US" dirty="0" smtClean="0"/>
              <a:t>LGBTs can resolve heavy substance use over time. </a:t>
            </a:r>
          </a:p>
          <a:p>
            <a:r>
              <a:rPr lang="en-US" dirty="0" smtClean="0"/>
              <a:t>Large proportions of gay men stay </a:t>
            </a:r>
            <a:r>
              <a:rPr lang="en-US" dirty="0" err="1" smtClean="0"/>
              <a:t>seronegative</a:t>
            </a:r>
            <a:r>
              <a:rPr lang="en-US" dirty="0" smtClean="0"/>
              <a:t> for decades on end, even while 	enjoying a very active sexual life</a:t>
            </a:r>
          </a:p>
          <a:p>
            <a:endParaRPr lang="en-US" dirty="0"/>
          </a:p>
        </p:txBody>
      </p:sp>
      <p:pic>
        <p:nvPicPr>
          <p:cNvPr id="4" name="Picture 3" descr="2 mommi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800" y="1676400"/>
            <a:ext cx="19050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Surveys of LGBT Substance Abuse Clients</a:t>
            </a:r>
            <a:endParaRPr lang="en-US" dirty="0"/>
          </a:p>
        </p:txBody>
      </p:sp>
      <p:pic>
        <p:nvPicPr>
          <p:cNvPr id="5" name="Picture 4" descr="Paid-survey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43400" y="2667000"/>
            <a:ext cx="4800600" cy="3928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LGBT opinions about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Address substance abuse and sexual orientation directly, rather than wait for clients to bring it up</a:t>
            </a:r>
          </a:p>
          <a:p>
            <a:pPr lvl="0"/>
            <a:r>
              <a:rPr lang="en-US" dirty="0" smtClean="0"/>
              <a:t>Be knowledgeable about addiction and sexual orientation and how these two interact.</a:t>
            </a:r>
          </a:p>
          <a:p>
            <a:pPr lvl="0"/>
            <a:r>
              <a:rPr lang="en-US" dirty="0" smtClean="0"/>
              <a:t>Provide gay/lesbian specific meetings and groups, which provide opportunities for sober role models (connection, identification, and safety)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are LGBT addicts different than straight addicts?</a:t>
            </a:r>
          </a:p>
          <a:p>
            <a:pPr lvl="1"/>
            <a:r>
              <a:rPr lang="en-US" dirty="0" smtClean="0"/>
              <a:t>1970s	Rates as high as 30%</a:t>
            </a:r>
          </a:p>
          <a:p>
            <a:pPr lvl="1"/>
            <a:r>
              <a:rPr lang="en-US" dirty="0" smtClean="0"/>
              <a:t>1980s	Homosexual drinking 19%</a:t>
            </a:r>
          </a:p>
          <a:p>
            <a:pPr lvl="4">
              <a:buNone/>
            </a:pPr>
            <a:r>
              <a:rPr lang="en-US" sz="2600" dirty="0" smtClean="0"/>
              <a:t>	Heterosexual drinking 11%</a:t>
            </a:r>
          </a:p>
          <a:p>
            <a:pPr lvl="4">
              <a:buNone/>
            </a:pPr>
            <a:r>
              <a:rPr lang="en-US" sz="1600" dirty="0" smtClean="0"/>
              <a:t>		(San Francisco)</a:t>
            </a:r>
          </a:p>
          <a:p>
            <a:pPr lvl="1"/>
            <a:r>
              <a:rPr lang="en-US" sz="2800" dirty="0" smtClean="0">
                <a:latin typeface="Tw Cen MT" pitchFamily="34" charset="0"/>
              </a:rPr>
              <a:t>Gay men more likely than heterosexual men to use and abuse recreational drugs:</a:t>
            </a:r>
          </a:p>
          <a:p>
            <a:pPr lvl="2"/>
            <a:r>
              <a:rPr lang="en-US" sz="2500" dirty="0" smtClean="0">
                <a:latin typeface="Tw Cen MT" pitchFamily="34" charset="0"/>
              </a:rPr>
              <a:t>1/3 gay men use drugs 1x/week</a:t>
            </a:r>
          </a:p>
          <a:p>
            <a:pPr lvl="3"/>
            <a:r>
              <a:rPr lang="en-US" sz="2200" dirty="0" smtClean="0">
                <a:latin typeface="Tw Cen MT" pitchFamily="34" charset="0"/>
              </a:rPr>
              <a:t>What drugs?</a:t>
            </a:r>
          </a:p>
          <a:p>
            <a:pPr lvl="2"/>
            <a:r>
              <a:rPr lang="en-US" sz="2500" dirty="0" smtClean="0">
                <a:latin typeface="Tw Cen MT" pitchFamily="34" charset="0"/>
              </a:rPr>
              <a:t>2/3 used in past 6 months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4">
              <a:buNone/>
            </a:pPr>
            <a:endParaRPr lang="en-US" sz="1600" dirty="0" smtClean="0"/>
          </a:p>
          <a:p>
            <a:pPr lvl="4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about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Most effective treatment helped clients move through shame to self acceptance  </a:t>
            </a:r>
          </a:p>
          <a:p>
            <a:pPr lvl="1"/>
            <a:r>
              <a:rPr lang="en-US" dirty="0" smtClean="0"/>
              <a:t>Shame of addiction and also homosexuality</a:t>
            </a:r>
          </a:p>
          <a:p>
            <a:pPr lvl="1"/>
            <a:r>
              <a:rPr lang="en-US" dirty="0" smtClean="0"/>
              <a:t>An atmosphere of acceptance was felt to be particularly healing. </a:t>
            </a:r>
          </a:p>
          <a:p>
            <a:pPr lvl="0"/>
            <a:r>
              <a:rPr lang="en-US" dirty="0" smtClean="0"/>
              <a:t>Be sensitive to client struggling whether or not they can safely come out to staff and peers</a:t>
            </a:r>
          </a:p>
          <a:p>
            <a:pPr lvl="1"/>
            <a:r>
              <a:rPr lang="en-US" dirty="0" smtClean="0"/>
              <a:t>One cannot work an honest program if he/she is not real about who they are.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about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Know the social context of alcohol and drugs within the gay community.</a:t>
            </a:r>
          </a:p>
          <a:p>
            <a:pPr lvl="0"/>
            <a:r>
              <a:rPr lang="en-US" dirty="0" smtClean="0"/>
              <a:t>Be aware of the high risk of suicide in the gay community</a:t>
            </a:r>
          </a:p>
          <a:p>
            <a:pPr lvl="1"/>
            <a:r>
              <a:rPr lang="en-US" dirty="0" smtClean="0"/>
              <a:t>One man hospitalized himself for suicidal depression and the facility addressed neither his addiction nor his sexual orientation.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Opinions about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 aware of one’s own internalized homophobia</a:t>
            </a:r>
          </a:p>
          <a:p>
            <a:pPr lvl="0"/>
            <a:r>
              <a:rPr lang="en-US" dirty="0" smtClean="0"/>
              <a:t>Be cognizant of verbal and non-verbal cues of acceptance or rejection.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Recognize the importance of</a:t>
            </a:r>
          </a:p>
          <a:p>
            <a:pPr lvl="0">
              <a:buNone/>
            </a:pPr>
            <a:r>
              <a:rPr lang="en-US" dirty="0" smtClean="0"/>
              <a:t>	 family, however it is defined</a:t>
            </a:r>
          </a:p>
          <a:p>
            <a:pPr lvl="1"/>
            <a:r>
              <a:rPr lang="en-US" dirty="0" smtClean="0"/>
              <a:t> Questionnaires were typically</a:t>
            </a:r>
          </a:p>
          <a:p>
            <a:pPr lvl="1">
              <a:buNone/>
            </a:pPr>
            <a:r>
              <a:rPr lang="en-US" dirty="0" smtClean="0"/>
              <a:t>	 reflective of families of origin</a:t>
            </a:r>
          </a:p>
          <a:p>
            <a:pPr lvl="1">
              <a:buNone/>
            </a:pPr>
            <a:r>
              <a:rPr lang="en-US" dirty="0" smtClean="0"/>
              <a:t>	 or heterosexual unions.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MGWhite200frames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91200" y="2590800"/>
            <a:ext cx="3067050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Copyright David Fawcett, PhD, LCSW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David Fawcett PhD, LCSW</a:t>
            </a:r>
          </a:p>
          <a:p>
            <a:pPr>
              <a:buNone/>
            </a:pPr>
            <a:r>
              <a:rPr lang="en-US" dirty="0" smtClean="0"/>
              <a:t>	2655 East Oakland Park Blvd, Suite 2</a:t>
            </a:r>
          </a:p>
          <a:p>
            <a:pPr>
              <a:buNone/>
            </a:pPr>
            <a:r>
              <a:rPr lang="en-US" dirty="0" smtClean="0"/>
              <a:t>	Fort Lauderdale, Florida 33306</a:t>
            </a:r>
            <a:br>
              <a:rPr lang="en-US" dirty="0" smtClean="0"/>
            </a:br>
            <a:r>
              <a:rPr lang="en-US" dirty="0" smtClean="0"/>
              <a:t>954.776.3639</a:t>
            </a:r>
          </a:p>
          <a:p>
            <a:r>
              <a:rPr lang="en-US" dirty="0" smtClean="0">
                <a:hlinkClick r:id="rId2"/>
              </a:rPr>
              <a:t>davidfawcett@earthlink.net</a:t>
            </a:r>
            <a:endParaRPr lang="en-US" dirty="0" smtClean="0"/>
          </a:p>
          <a:p>
            <a:r>
              <a:rPr lang="en-US" dirty="0" smtClean="0"/>
              <a:t>www.david-fawcett.com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425</TotalTime>
  <Words>2995</Words>
  <Application>Microsoft Office PowerPoint</Application>
  <PresentationFormat>On-screen Show (4:3)</PresentationFormat>
  <Paragraphs>761</Paragraphs>
  <Slides>93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Median</vt:lpstr>
      <vt:lpstr>ADDICTIVE BEHAVIORS AND THE LGBT CLIENT</vt:lpstr>
      <vt:lpstr>Agenda</vt:lpstr>
      <vt:lpstr>Slide 3</vt:lpstr>
      <vt:lpstr>Slide 4</vt:lpstr>
      <vt:lpstr>Slide 5</vt:lpstr>
      <vt:lpstr>Slide 6</vt:lpstr>
      <vt:lpstr>Terminology</vt:lpstr>
      <vt:lpstr>Slide 8</vt:lpstr>
      <vt:lpstr>Epidemiology</vt:lpstr>
      <vt:lpstr>Epidemiology – Data Sources</vt:lpstr>
      <vt:lpstr>Epidemiology</vt:lpstr>
      <vt:lpstr>Epidemiology -  Youth</vt:lpstr>
      <vt:lpstr>Epidemiology - Youth</vt:lpstr>
      <vt:lpstr>Epidemiology – Gay Men</vt:lpstr>
      <vt:lpstr>Epidemiology- Lesbians</vt:lpstr>
      <vt:lpstr>Epidemiology - Lesbians</vt:lpstr>
      <vt:lpstr>Epidemiology - Transgender Women</vt:lpstr>
      <vt:lpstr>Epidemiology – suicide risk</vt:lpstr>
      <vt:lpstr>Slide 19</vt:lpstr>
      <vt:lpstr>Historical Perspectives</vt:lpstr>
      <vt:lpstr>Developmental Models</vt:lpstr>
      <vt:lpstr>Two sides of stigma</vt:lpstr>
      <vt:lpstr>Stigma is Dynamic</vt:lpstr>
      <vt:lpstr>False Self</vt:lpstr>
      <vt:lpstr>Internalized Homophobia</vt:lpstr>
      <vt:lpstr> Cultural Homophobia </vt:lpstr>
      <vt:lpstr>Changes in “Masculinity Ideals”</vt:lpstr>
      <vt:lpstr>Shame</vt:lpstr>
      <vt:lpstr>Stage 1: "Overwhelmed by Shame" </vt:lpstr>
      <vt:lpstr>Stage 2: “Compensation of shame” </vt:lpstr>
      <vt:lpstr>Stage 3: "Discovering Authenticity" </vt:lpstr>
      <vt:lpstr>Developing a relationship with self</vt:lpstr>
      <vt:lpstr>Risk factors</vt:lpstr>
      <vt:lpstr>Gratuitous cute puppy photo</vt:lpstr>
      <vt:lpstr>Slide 35</vt:lpstr>
      <vt:lpstr>Alcohol</vt:lpstr>
      <vt:lpstr>Slide 37</vt:lpstr>
      <vt:lpstr>Tobacco</vt:lpstr>
      <vt:lpstr>Opiates</vt:lpstr>
      <vt:lpstr>Marijuana</vt:lpstr>
      <vt:lpstr>Amphetamines</vt:lpstr>
      <vt:lpstr>“Club” Drugs</vt:lpstr>
      <vt:lpstr>Others</vt:lpstr>
      <vt:lpstr>Process Addictions</vt:lpstr>
      <vt:lpstr>Co-Occurring or Concurrent Addictions</vt:lpstr>
      <vt:lpstr>Syndemics</vt:lpstr>
      <vt:lpstr>Slide 47</vt:lpstr>
      <vt:lpstr>Slide 48</vt:lpstr>
      <vt:lpstr>Slide 49</vt:lpstr>
      <vt:lpstr>Slide 50</vt:lpstr>
      <vt:lpstr>Slide 51</vt:lpstr>
      <vt:lpstr>Slide 52</vt:lpstr>
      <vt:lpstr>Meth</vt:lpstr>
      <vt:lpstr>History of Meth</vt:lpstr>
      <vt:lpstr>Meth</vt:lpstr>
      <vt:lpstr>Meth &amp; Sex</vt:lpstr>
      <vt:lpstr>Meth + STDs</vt:lpstr>
      <vt:lpstr>Causal Link between Meth and HIV</vt:lpstr>
      <vt:lpstr>Meth and the internet</vt:lpstr>
      <vt:lpstr>Meth &amp; HIV</vt:lpstr>
      <vt:lpstr>Meth &amp; HIV Meds “an acceptable compromise” </vt:lpstr>
      <vt:lpstr>Fusion of Meth and Sex</vt:lpstr>
      <vt:lpstr>Sex without Meth</vt:lpstr>
      <vt:lpstr>Slide 64</vt:lpstr>
      <vt:lpstr>Treatment</vt:lpstr>
      <vt:lpstr>How is the LGBT recovery process different?</vt:lpstr>
      <vt:lpstr>Physical Recovery and Co-Occurring Disorders</vt:lpstr>
      <vt:lpstr>Physical Recovery and Co-Occurring Disorders</vt:lpstr>
      <vt:lpstr>Physical Recovery and Co-Occurring Disorders</vt:lpstr>
      <vt:lpstr>Treatment and Supports</vt:lpstr>
      <vt:lpstr>Tool kit</vt:lpstr>
      <vt:lpstr>Psychosocial Co-Factors</vt:lpstr>
      <vt:lpstr>Psychosocial Co-Factors</vt:lpstr>
      <vt:lpstr>Psychosocial Co-Factors</vt:lpstr>
      <vt:lpstr>Psychosocial Co-Factors</vt:lpstr>
      <vt:lpstr>Sex</vt:lpstr>
      <vt:lpstr>Psychosocial Co-Factors</vt:lpstr>
      <vt:lpstr>Beliefs about intimacy</vt:lpstr>
      <vt:lpstr>Slide 79</vt:lpstr>
      <vt:lpstr>Build Connections</vt:lpstr>
      <vt:lpstr>Move Beyond Labels</vt:lpstr>
      <vt:lpstr>Build Interpersonal Strengths</vt:lpstr>
      <vt:lpstr>Slide 83</vt:lpstr>
      <vt:lpstr>Slide 84</vt:lpstr>
      <vt:lpstr>The Professional</vt:lpstr>
      <vt:lpstr>Reframe from deficits-based to strengths-based </vt:lpstr>
      <vt:lpstr>Strengths-based approaches (resilience) </vt:lpstr>
      <vt:lpstr>Slide 88</vt:lpstr>
      <vt:lpstr>LGBT opinions about treatment</vt:lpstr>
      <vt:lpstr>Opinions about treatment</vt:lpstr>
      <vt:lpstr>Opinions about Treatment</vt:lpstr>
      <vt:lpstr>Opinions about Treatment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215</cp:revision>
  <dcterms:created xsi:type="dcterms:W3CDTF">2012-08-25T15:43:59Z</dcterms:created>
  <dcterms:modified xsi:type="dcterms:W3CDTF">2012-09-23T16:57:00Z</dcterms:modified>
</cp:coreProperties>
</file>